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embeddedFontLst>
    <p:embeddedFont>
      <p:font typeface="Economica"/>
      <p:regular r:id="rId55"/>
      <p:bold r:id="rId56"/>
      <p:italic r:id="rId57"/>
      <p:boldItalic r:id="rId58"/>
    </p:embeddedFont>
    <p:embeddedFont>
      <p:font typeface="Bowlby One SC"/>
      <p:regular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5.xml"/><Relationship Id="rId63"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Economica-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Economica-italic.fntdata"/><Relationship Id="rId12" Type="http://schemas.openxmlformats.org/officeDocument/2006/relationships/slide" Target="slides/slide7.xml"/><Relationship Id="rId56" Type="http://schemas.openxmlformats.org/officeDocument/2006/relationships/font" Target="fonts/Economica-bold.fntdata"/><Relationship Id="rId15" Type="http://schemas.openxmlformats.org/officeDocument/2006/relationships/slide" Target="slides/slide10.xml"/><Relationship Id="rId59" Type="http://schemas.openxmlformats.org/officeDocument/2006/relationships/font" Target="fonts/BowlbyOneSC-regular.fntdata"/><Relationship Id="rId14" Type="http://schemas.openxmlformats.org/officeDocument/2006/relationships/slide" Target="slides/slide9.xml"/><Relationship Id="rId58" Type="http://schemas.openxmlformats.org/officeDocument/2006/relationships/font" Target="fonts/Economica-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631adeaaf1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631adeaaf1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DOnc c’est parti. On commence vous vous souvenez par la patrie 1 - Accrocher l’attention. Et donc on démarre par un slide d’ouverture propre qui identifie votre client, vous ( Logo d’entreprise éventiellement, votrte prenom nom, votre métier et la mention que j’aime bien simple et efficace “Audit et Proposition avec la date”.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ab119cf300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ab119cf300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b72069e47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b72069e47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ab119cf3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ab119cf3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b88559ffc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9b88559ffc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ab119cf300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ab119cf300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b88559ffc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b88559ffc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b88559ffc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b88559ffc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b88559ffc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b88559ffc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solidFill>
                  <a:schemeClr val="dk1"/>
                </a:solidFill>
              </a:rPr>
              <a:t>Il faut que chaque élément choisi de votre parcours connecte avec votre audience</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bien être intérieur et confiance physique</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attachement a l’apparence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1400"/>
              </a:spcBef>
              <a:spcAft>
                <a:spcPts val="0"/>
              </a:spcAft>
              <a:buClr>
                <a:schemeClr val="dk1"/>
              </a:buClr>
              <a:buSzPts val="1100"/>
              <a:buFont typeface="Arial"/>
              <a:buNone/>
            </a:pPr>
            <a:r>
              <a:rPr lang="fr" sz="1350">
                <a:solidFill>
                  <a:srgbClr val="343434"/>
                </a:solidFill>
                <a:highlight>
                  <a:srgbClr val="C9C9C9"/>
                </a:highlight>
              </a:rPr>
              <a:t>Mon aventure dans l’univers du bien-être a commencé après l’obtention de mon DESS Marketing en 1999. Après cela j’ai travaillé pour une agence de marketing ouverte à l’international.</a:t>
            </a:r>
            <a:endParaRPr sz="1350">
              <a:solidFill>
                <a:srgbClr val="343434"/>
              </a:solidFill>
              <a:highlight>
                <a:srgbClr val="C9C9C9"/>
              </a:highlight>
            </a:endParaRPr>
          </a:p>
          <a:p>
            <a:pPr indent="0" lvl="0" marL="0" rtl="0" algn="just">
              <a:lnSpc>
                <a:spcPct val="115000"/>
              </a:lnSpc>
              <a:spcBef>
                <a:spcPts val="1400"/>
              </a:spcBef>
              <a:spcAft>
                <a:spcPts val="0"/>
              </a:spcAft>
              <a:buClr>
                <a:schemeClr val="dk1"/>
              </a:buClr>
              <a:buSzPts val="1100"/>
              <a:buFont typeface="Arial"/>
              <a:buNone/>
            </a:pPr>
            <a:r>
              <a:rPr lang="fr" sz="1350">
                <a:solidFill>
                  <a:srgbClr val="343434"/>
                </a:solidFill>
                <a:highlight>
                  <a:srgbClr val="C9C9C9"/>
                </a:highlight>
              </a:rPr>
              <a:t>A l’occasion d’une mission effectuée en Afrique Centrale, j’ai découvert l’importance qu’occupait l’alimentation, la connaissance des plantes et la place de la tradition dans la société. Ce pan de ma vie, m’a apporté une expertise dans le monde des affaires, une ouverture d’esprit et la possibilité de financer mon projet personnel.</a:t>
            </a:r>
            <a:endParaRPr sz="1350">
              <a:solidFill>
                <a:srgbClr val="343434"/>
              </a:solidFill>
              <a:highlight>
                <a:srgbClr val="C9C9C9"/>
              </a:highlight>
            </a:endParaRPr>
          </a:p>
          <a:p>
            <a:pPr indent="0" lvl="0" marL="0" rtl="0" algn="just">
              <a:lnSpc>
                <a:spcPct val="115000"/>
              </a:lnSpc>
              <a:spcBef>
                <a:spcPts val="1400"/>
              </a:spcBef>
              <a:spcAft>
                <a:spcPts val="0"/>
              </a:spcAft>
              <a:buClr>
                <a:schemeClr val="dk1"/>
              </a:buClr>
              <a:buSzPts val="1100"/>
              <a:buFont typeface="Arial"/>
              <a:buNone/>
            </a:pPr>
            <a:r>
              <a:rPr lang="fr" sz="1350">
                <a:solidFill>
                  <a:srgbClr val="343434"/>
                </a:solidFill>
                <a:highlight>
                  <a:srgbClr val="C9C9C9"/>
                </a:highlight>
              </a:rPr>
              <a:t>Après mon départ de l’agence en 2005,  quelques amis de promotion et moi avons décidé de  nous réunir et de créer un projet commun. Afin d’établir un business plan solide, nous avons étudié le marché et choisi d’ouvrir le 1er supermarché bio équitable et solidaire à Paris. Le supermarché était composé de plusieurs gammes de produits telles que l’alimentaire et les cosmétiques.</a:t>
            </a:r>
            <a:endParaRPr sz="1350">
              <a:solidFill>
                <a:srgbClr val="343434"/>
              </a:solidFill>
              <a:highlight>
                <a:srgbClr val="C9C9C9"/>
              </a:highlight>
            </a:endParaRPr>
          </a:p>
          <a:p>
            <a:pPr indent="0" lvl="0" marL="0" rtl="0" algn="just">
              <a:lnSpc>
                <a:spcPct val="115000"/>
              </a:lnSpc>
              <a:spcBef>
                <a:spcPts val="1400"/>
              </a:spcBef>
              <a:spcAft>
                <a:spcPts val="0"/>
              </a:spcAft>
              <a:buClr>
                <a:schemeClr val="dk1"/>
              </a:buClr>
              <a:buSzPts val="1100"/>
              <a:buFont typeface="Arial"/>
              <a:buNone/>
            </a:pPr>
            <a:r>
              <a:rPr lang="fr" sz="1350">
                <a:solidFill>
                  <a:srgbClr val="343434"/>
                </a:solidFill>
                <a:highlight>
                  <a:srgbClr val="C9C9C9"/>
                </a:highlight>
              </a:rPr>
              <a:t>Afin de proposer un rayon cosmétique et aromathérapie novateurs, nous avons recruté une naturopathe aromathérapeute conseil. Cette action a eu  un impact positif sur le plan commercial car cela nous a conforté sur notre place de précurseurs. A l’époque  le marché français n’en n’était qu’à ses premiers balbutiements.</a:t>
            </a:r>
            <a:endParaRPr sz="1350">
              <a:solidFill>
                <a:srgbClr val="343434"/>
              </a:solidFill>
              <a:highlight>
                <a:srgbClr val="C9C9C9"/>
              </a:highlight>
            </a:endParaRPr>
          </a:p>
          <a:p>
            <a:pPr indent="0" lvl="0" marL="0" rtl="0" algn="just">
              <a:lnSpc>
                <a:spcPct val="115000"/>
              </a:lnSpc>
              <a:spcBef>
                <a:spcPts val="1400"/>
              </a:spcBef>
              <a:spcAft>
                <a:spcPts val="0"/>
              </a:spcAft>
              <a:buClr>
                <a:schemeClr val="dk1"/>
              </a:buClr>
              <a:buSzPts val="1100"/>
              <a:buFont typeface="Arial"/>
              <a:buNone/>
            </a:pPr>
            <a:r>
              <a:rPr lang="fr" sz="1350">
                <a:solidFill>
                  <a:srgbClr val="343434"/>
                </a:solidFill>
                <a:highlight>
                  <a:srgbClr val="C9C9C9"/>
                </a:highlight>
              </a:rPr>
              <a:t>Malgré la mise en place de ce projet, je ne me sentais pas réellementaccompli et les choses devenaient de plus en plus évidentes à ce moment précis. C’est la raison pour laquelle nous avons cessé l’activité afin que je puisse me reconvertir dans l’univers du bien-être.</a:t>
            </a:r>
            <a:endParaRPr sz="1350">
              <a:solidFill>
                <a:srgbClr val="343434"/>
              </a:solidFill>
              <a:highlight>
                <a:srgbClr val="C9C9C9"/>
              </a:highlight>
            </a:endParaRPr>
          </a:p>
          <a:p>
            <a:pPr indent="0" lvl="0" marL="0" rtl="0" algn="just">
              <a:lnSpc>
                <a:spcPct val="115000"/>
              </a:lnSpc>
              <a:spcBef>
                <a:spcPts val="1400"/>
              </a:spcBef>
              <a:spcAft>
                <a:spcPts val="0"/>
              </a:spcAft>
              <a:buClr>
                <a:schemeClr val="dk1"/>
              </a:buClr>
              <a:buSzPts val="1100"/>
              <a:buFont typeface="Arial"/>
              <a:buNone/>
            </a:pPr>
            <a:r>
              <a:rPr lang="fr" sz="1350">
                <a:solidFill>
                  <a:srgbClr val="343434"/>
                </a:solidFill>
                <a:highlight>
                  <a:srgbClr val="C9C9C9"/>
                </a:highlight>
              </a:rPr>
              <a:t>Des instructeurs m’ont formé afin de pratiquer  l’ostéopathie crânio-sacré, l’auriculothérapie et l’acupuncture. Toutes ces pratiquesse combinent avec une approche occidentale.</a:t>
            </a:r>
            <a:endParaRPr sz="1350">
              <a:solidFill>
                <a:srgbClr val="343434"/>
              </a:solidFill>
              <a:highlight>
                <a:srgbClr val="C9C9C9"/>
              </a:highlight>
            </a:endParaRPr>
          </a:p>
          <a:p>
            <a:pPr indent="0" lvl="0" marL="0" rtl="0" algn="just">
              <a:lnSpc>
                <a:spcPct val="115000"/>
              </a:lnSpc>
              <a:spcBef>
                <a:spcPts val="1400"/>
              </a:spcBef>
              <a:spcAft>
                <a:spcPts val="0"/>
              </a:spcAft>
              <a:buClr>
                <a:schemeClr val="dk1"/>
              </a:buClr>
              <a:buSzPts val="1100"/>
              <a:buFont typeface="Arial"/>
              <a:buNone/>
            </a:pPr>
            <a:r>
              <a:rPr lang="fr" sz="1350">
                <a:solidFill>
                  <a:srgbClr val="343434"/>
                </a:solidFill>
                <a:highlight>
                  <a:srgbClr val="C9C9C9"/>
                </a:highlight>
              </a:rPr>
              <a:t>Depuis 2016, je travaille en cabinet en gardant ma vision occidentale en la complétant avec des sciences venant d’horizons différents.  Et, tel le colibri, je fais ma part.</a:t>
            </a:r>
            <a:endParaRPr sz="1350">
              <a:solidFill>
                <a:srgbClr val="343434"/>
              </a:solidFill>
              <a:highlight>
                <a:srgbClr val="C9C9C9"/>
              </a:highlight>
            </a:endParaRPr>
          </a:p>
          <a:p>
            <a:pPr indent="0" lvl="0" marL="0" rtl="0" algn="l">
              <a:spcBef>
                <a:spcPts val="14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b88559ffc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9b88559ffc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perte des cheveux à la quarantaine, essai de différentes solutions insatisfaisante… d’ou le besoin de créer ma propre expertise autour du cheveu et j’applique les methodes de mesothérapie classiques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ab119cf30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ab119cf30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6202a3d5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202a3d5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ab119cf300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ab119cf300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bee8f6f30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bee8f6f30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07532f2c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07532f2c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photo recente à changer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b88559ffc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b88559ffc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phrase de transition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b88559ffc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b88559ffc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ab119cf30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ab119cf30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ab119cf30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ab119cf30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ab119cf30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ab119cf30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fr"/>
              <a:t>mettre une photo des deux experts sur une tête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ab119cf30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ab119cf30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montrer les repousses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ab119cf30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ab119cf30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les deux experts sur une tête qui s’est remplumé</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ab119cf30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ab119cf30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ab119cf30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ab119cf30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sortie patiente du cabinet SSR heureuse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ab119cf30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ab119cf30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 vecu des patients nouveaux cheveux nouvelle vie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bee8f6f3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bee8f6f3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ab119cf30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ab119cf30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3 bénéfices du fond de la méthode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ab119cf300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ab119cf300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3 bénéfices du fond de la méthode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ab119cf300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ab119cf300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3 bénéfices du fond de la méthode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ab119cf300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ab119cf300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ab119cf300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ab119cf300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631adeaaf1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631adeaaf1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9b88559ff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9b88559ff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ab119cf300_1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ab119cf300_1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9b88559ff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9b88559ff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851a1f6da7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851a1f6da7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9b88559ffc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9b88559ffc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ab119cf300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ab119cf300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853ba41526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853ba41526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ab119cf300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ab119cf300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ab119cf300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ab119cf300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ab119cf300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ab119cf300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631adeaaf1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631adeaaf1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7efb8a089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7efb8a089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9e1c5754d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9e1c5754d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e1c5754d9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e1c5754d9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e1c5754d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e1c5754d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 DETAILLER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e1c5754d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e1c5754d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acd0ef6c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acd0ef6c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rgbClr val="43F5C1"/>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rgbClr val="43F5C1"/>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rgbClr val="43F5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F5C1"/>
              </a:solidFill>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43F5C1"/>
              </a:buClr>
              <a:buSzPts val="16000"/>
              <a:buNone/>
              <a:defRPr sz="16000">
                <a:solidFill>
                  <a:srgbClr val="43F5C1"/>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rgbClr val="43F5C1"/>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rgbClr val="43F5C1"/>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rgbClr val="43F5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rgbClr val="43F5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rgbClr val="43F5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43F5C1"/>
              </a:buClr>
              <a:buSzPts val="4200"/>
              <a:buNone/>
              <a:defRPr>
                <a:solidFill>
                  <a:srgbClr val="43F5C1"/>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google.com/maps/contrib/111983596196808613748?hl=fr&amp;sa=X&amp;ved=2ahUKEwi_-dSX9-H7AhV9VaQEHZQFAcIQvvQBegQIARAV" TargetMode="External"/><Relationship Id="rId4" Type="http://schemas.openxmlformats.org/officeDocument/2006/relationships/hyperlink" Target="https://www.google.com/maps/contrib/111983596196808613748?hl=fr&amp;sa=X&amp;ved=2ahUKEwi_-dSX9-H7AhV9VaQEHZQFAcIQvvQBegQIARAj" TargetMode="External"/><Relationship Id="rId5" Type="http://schemas.openxmlformats.org/officeDocument/2006/relationships/hyperlink" Target="https://www.google.com/maps/contrib/108321497497273870967?hl=fr&amp;sa=X&amp;ved=2ahUKEwi_-dSX9-H7AhV9VaQEHZQFAcIQvvQBegQIARAt" TargetMode="External"/><Relationship Id="rId6" Type="http://schemas.openxmlformats.org/officeDocument/2006/relationships/hyperlink" Target="https://www.google.com/maps/contrib/108321497497273870967?hl=fr&amp;sa=X&amp;ved=2ahUKEwi_-dSX9-H7AhV9VaQEHZQFAcIQvvQBegQIARA7" TargetMode="External"/><Relationship Id="rId7" Type="http://schemas.openxmlformats.org/officeDocument/2006/relationships/hyperlink" Target="https://www.google.com/maps/contrib/108321497497273870967?hl=fr&amp;sa=X&amp;ved=2ahUKEwi_-dSX9-H7AhV9VaQEHZQFAcIQvvQBegQIARA7"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www.google.com/maps/contrib/112057034810257271305?hl=fr&amp;sa=X&amp;ved=2ahUKEwi_-dSX9-H7AhV9VaQEHZQFAcIQvvQBegUIARCNAQ" TargetMode="External"/><Relationship Id="rId4" Type="http://schemas.openxmlformats.org/officeDocument/2006/relationships/hyperlink" Target="https://www.google.com/maps/contrib/112057034810257271305?hl=fr&amp;sa=X&amp;ved=2ahUKEwi_-dSX9-H7AhV9VaQEHZQFAcIQvvQBegUIARCbAQ" TargetMode="External"/><Relationship Id="rId11" Type="http://schemas.openxmlformats.org/officeDocument/2006/relationships/hyperlink" Target="https://www.pagesjaunes.fr/pros/60590883#" TargetMode="External"/><Relationship Id="rId10" Type="http://schemas.openxmlformats.org/officeDocument/2006/relationships/hyperlink" Target="https://www.pagesjaunes.fr/pros/60590883#" TargetMode="External"/><Relationship Id="rId12" Type="http://schemas.openxmlformats.org/officeDocument/2006/relationships/hyperlink" Target="https://www.pagesjaunes.fr/pros/60590883#" TargetMode="External"/><Relationship Id="rId9" Type="http://schemas.openxmlformats.org/officeDocument/2006/relationships/hyperlink" Target="https://www.pagesjaunes.fr/pros/60590883#" TargetMode="External"/><Relationship Id="rId5" Type="http://schemas.openxmlformats.org/officeDocument/2006/relationships/hyperlink" Target="https://www.pagesjaunes.fr/pros/60590883#" TargetMode="External"/><Relationship Id="rId6" Type="http://schemas.openxmlformats.org/officeDocument/2006/relationships/hyperlink" Target="https://www.pagesjaunes.fr/pros/60590883#" TargetMode="External"/><Relationship Id="rId7" Type="http://schemas.openxmlformats.org/officeDocument/2006/relationships/hyperlink" Target="https://www.pagesjaunes.fr/pros/60590883#" TargetMode="External"/><Relationship Id="rId8" Type="http://schemas.openxmlformats.org/officeDocument/2006/relationships/hyperlink" Target="https://www.pagesjaunes.fr/pros/60590883#"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nvSpPr>
        <p:spPr>
          <a:xfrm>
            <a:off x="2566325" y="1418400"/>
            <a:ext cx="3522600" cy="10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500"/>
              </a:spcAft>
              <a:buNone/>
            </a:pPr>
            <a:r>
              <a:rPr lang="fr" sz="2400">
                <a:solidFill>
                  <a:schemeClr val="dk1"/>
                </a:solidFill>
                <a:latin typeface="Open Sans"/>
                <a:ea typeface="Open Sans"/>
                <a:cs typeface="Open Sans"/>
                <a:sym typeface="Open Sans"/>
              </a:rPr>
              <a:t>PROTOCOLE SSR </a:t>
            </a:r>
            <a:endParaRPr/>
          </a:p>
        </p:txBody>
      </p:sp>
      <p:sp>
        <p:nvSpPr>
          <p:cNvPr id="63" name="Google Shape;63;p13"/>
          <p:cNvSpPr txBox="1"/>
          <p:nvPr/>
        </p:nvSpPr>
        <p:spPr>
          <a:xfrm>
            <a:off x="0" y="649700"/>
            <a:ext cx="9366600" cy="3995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fr" sz="1800">
                <a:latin typeface="Open Sans"/>
                <a:ea typeface="Open Sans"/>
                <a:cs typeface="Open Sans"/>
                <a:sym typeface="Open Sans"/>
              </a:rPr>
              <a:t>                         </a:t>
            </a:r>
            <a:r>
              <a:rPr b="1" lang="fr" sz="4800">
                <a:latin typeface="Open Sans"/>
                <a:ea typeface="Open Sans"/>
                <a:cs typeface="Open Sans"/>
                <a:sym typeface="Open Sans"/>
              </a:rPr>
              <a:t>   </a:t>
            </a:r>
            <a:endParaRPr b="1" sz="4800">
              <a:latin typeface="Open Sans"/>
              <a:ea typeface="Open Sans"/>
              <a:cs typeface="Open Sans"/>
              <a:sym typeface="Open Sans"/>
            </a:endParaRPr>
          </a:p>
          <a:p>
            <a:pPr indent="0" lvl="0" marL="0" rtl="0" algn="ctr">
              <a:spcBef>
                <a:spcPts val="500"/>
              </a:spcBef>
              <a:spcAft>
                <a:spcPts val="0"/>
              </a:spcAft>
              <a:buNone/>
            </a:pPr>
            <a:r>
              <a:t/>
            </a:r>
            <a:endParaRPr b="1" sz="4800">
              <a:latin typeface="Open Sans"/>
              <a:ea typeface="Open Sans"/>
              <a:cs typeface="Open Sans"/>
              <a:sym typeface="Open Sans"/>
            </a:endParaRPr>
          </a:p>
          <a:p>
            <a:pPr indent="0" lvl="0" marL="0" rtl="0" algn="ctr">
              <a:spcBef>
                <a:spcPts val="500"/>
              </a:spcBef>
              <a:spcAft>
                <a:spcPts val="0"/>
              </a:spcAft>
              <a:buNone/>
            </a:pPr>
            <a:r>
              <a:t/>
            </a:r>
            <a:endParaRPr b="1" sz="4800">
              <a:latin typeface="Open Sans"/>
              <a:ea typeface="Open Sans"/>
              <a:cs typeface="Open Sans"/>
              <a:sym typeface="Open Sans"/>
            </a:endParaRPr>
          </a:p>
          <a:p>
            <a:pPr indent="0" lvl="0" marL="0" rtl="0" algn="ctr">
              <a:spcBef>
                <a:spcPts val="500"/>
              </a:spcBef>
              <a:spcAft>
                <a:spcPts val="0"/>
              </a:spcAft>
              <a:buNone/>
            </a:pPr>
            <a:r>
              <a:t/>
            </a:r>
            <a:endParaRPr b="1" sz="4800">
              <a:latin typeface="Open Sans"/>
              <a:ea typeface="Open Sans"/>
              <a:cs typeface="Open Sans"/>
              <a:sym typeface="Open Sans"/>
            </a:endParaRPr>
          </a:p>
          <a:p>
            <a:pPr indent="0" lvl="0" marL="0" rtl="0" algn="ctr">
              <a:spcBef>
                <a:spcPts val="500"/>
              </a:spcBef>
              <a:spcAft>
                <a:spcPts val="0"/>
              </a:spcAft>
              <a:buNone/>
            </a:pPr>
            <a:r>
              <a:t/>
            </a:r>
            <a:endParaRPr b="1" sz="4800">
              <a:latin typeface="Open Sans"/>
              <a:ea typeface="Open Sans"/>
              <a:cs typeface="Open Sans"/>
              <a:sym typeface="Open Sans"/>
            </a:endParaRPr>
          </a:p>
          <a:p>
            <a:pPr indent="0" lvl="0" marL="0" rtl="0" algn="ctr">
              <a:spcBef>
                <a:spcPts val="500"/>
              </a:spcBef>
              <a:spcAft>
                <a:spcPts val="0"/>
              </a:spcAft>
              <a:buNone/>
            </a:pPr>
            <a:r>
              <a:rPr b="1" lang="fr" sz="4800">
                <a:latin typeface="Open Sans"/>
                <a:ea typeface="Open Sans"/>
                <a:cs typeface="Open Sans"/>
                <a:sym typeface="Open Sans"/>
              </a:rPr>
              <a:t>              S</a:t>
            </a:r>
            <a:r>
              <a:rPr lang="fr" sz="1800">
                <a:latin typeface="Open Sans"/>
                <a:ea typeface="Open Sans"/>
                <a:cs typeface="Open Sans"/>
                <a:sym typeface="Open Sans"/>
              </a:rPr>
              <a:t>EBASTIEN MAGAND-TARDY</a:t>
            </a:r>
            <a:endParaRPr sz="1800">
              <a:latin typeface="Open Sans"/>
              <a:ea typeface="Open Sans"/>
              <a:cs typeface="Open Sans"/>
              <a:sym typeface="Open Sans"/>
            </a:endParaRPr>
          </a:p>
          <a:p>
            <a:pPr indent="0" lvl="0" marL="0" rtl="0" algn="ctr">
              <a:spcBef>
                <a:spcPts val="500"/>
              </a:spcBef>
              <a:spcAft>
                <a:spcPts val="0"/>
              </a:spcAft>
              <a:buNone/>
            </a:pPr>
            <a:r>
              <a:rPr lang="fr" sz="1800">
                <a:latin typeface="Open Sans"/>
                <a:ea typeface="Open Sans"/>
                <a:cs typeface="Open Sans"/>
                <a:sym typeface="Open Sans"/>
              </a:rPr>
              <a:t>                            </a:t>
            </a:r>
            <a:r>
              <a:rPr b="1" lang="fr" sz="4800">
                <a:latin typeface="Open Sans"/>
                <a:ea typeface="Open Sans"/>
                <a:cs typeface="Open Sans"/>
                <a:sym typeface="Open Sans"/>
              </a:rPr>
              <a:t>S</a:t>
            </a:r>
            <a:r>
              <a:rPr lang="fr" sz="1800">
                <a:latin typeface="Open Sans"/>
                <a:ea typeface="Open Sans"/>
                <a:cs typeface="Open Sans"/>
                <a:sym typeface="Open Sans"/>
              </a:rPr>
              <a:t>OPHIE BRIAND</a:t>
            </a:r>
            <a:endParaRPr sz="1800">
              <a:latin typeface="Open Sans"/>
              <a:ea typeface="Open Sans"/>
              <a:cs typeface="Open Sans"/>
              <a:sym typeface="Open Sans"/>
            </a:endParaRPr>
          </a:p>
          <a:p>
            <a:pPr indent="0" lvl="0" marL="0" rtl="0" algn="ctr">
              <a:spcBef>
                <a:spcPts val="500"/>
              </a:spcBef>
              <a:spcAft>
                <a:spcPts val="500"/>
              </a:spcAft>
              <a:buNone/>
            </a:pPr>
            <a:r>
              <a:rPr lang="fr" sz="1800">
                <a:latin typeface="Open Sans"/>
                <a:ea typeface="Open Sans"/>
                <a:cs typeface="Open Sans"/>
                <a:sym typeface="Open Sans"/>
              </a:rPr>
              <a:t>      </a:t>
            </a:r>
            <a:r>
              <a:rPr b="1" lang="fr" sz="4800">
                <a:latin typeface="Open Sans"/>
                <a:ea typeface="Open Sans"/>
                <a:cs typeface="Open Sans"/>
                <a:sym typeface="Open Sans"/>
              </a:rPr>
              <a:t>R</a:t>
            </a:r>
            <a:r>
              <a:rPr lang="fr" sz="1800">
                <a:latin typeface="Open Sans"/>
                <a:ea typeface="Open Sans"/>
                <a:cs typeface="Open Sans"/>
                <a:sym typeface="Open Sans"/>
              </a:rPr>
              <a:t>AMA</a:t>
            </a:r>
            <a:endParaRPr sz="1800">
              <a:latin typeface="Open Sans"/>
              <a:ea typeface="Open Sans"/>
              <a:cs typeface="Open Sans"/>
              <a:sym typeface="Open Sans"/>
            </a:endParaRPr>
          </a:p>
        </p:txBody>
      </p:sp>
      <p:sp>
        <p:nvSpPr>
          <p:cNvPr id="64" name="Google Shape;64;p13"/>
          <p:cNvSpPr txBox="1"/>
          <p:nvPr>
            <p:ph type="title"/>
          </p:nvPr>
        </p:nvSpPr>
        <p:spPr>
          <a:xfrm>
            <a:off x="773700" y="3800275"/>
            <a:ext cx="7596600" cy="1098000"/>
          </a:xfrm>
          <a:prstGeom prst="rect">
            <a:avLst/>
          </a:prstGeom>
        </p:spPr>
        <p:txBody>
          <a:bodyPr anchorCtr="0" anchor="b" bIns="91425" lIns="91425" spcFirstLastPara="1" rIns="91425" wrap="square" tIns="91425">
            <a:noAutofit/>
          </a:bodyPr>
          <a:lstStyle/>
          <a:p>
            <a:pPr indent="0" lvl="0" marL="0" rtl="0" algn="l">
              <a:spcBef>
                <a:spcPts val="0"/>
              </a:spcBef>
              <a:spcAft>
                <a:spcPts val="500"/>
              </a:spcAft>
              <a:buClr>
                <a:schemeClr val="dk1"/>
              </a:buClr>
              <a:buSzPts val="1100"/>
              <a:buFont typeface="Arial"/>
              <a:buNone/>
            </a:pPr>
            <a:r>
              <a:rPr lang="fr" sz="1400">
                <a:latin typeface="Open Sans"/>
                <a:ea typeface="Open Sans"/>
                <a:cs typeface="Open Sans"/>
                <a:sym typeface="Open Sans"/>
              </a:rPr>
              <a:t>          </a:t>
            </a:r>
            <a:endParaRPr sz="1400">
              <a:latin typeface="Open Sans"/>
              <a:ea typeface="Open Sans"/>
              <a:cs typeface="Open Sans"/>
              <a:sym typeface="Open Sans"/>
            </a:endParaRPr>
          </a:p>
        </p:txBody>
      </p:sp>
      <p:sp>
        <p:nvSpPr>
          <p:cNvPr id="65" name="Google Shape;65;p13"/>
          <p:cNvSpPr txBox="1"/>
          <p:nvPr/>
        </p:nvSpPr>
        <p:spPr>
          <a:xfrm>
            <a:off x="6088650" y="2316264"/>
            <a:ext cx="3745500" cy="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Et pourtant, cet échec est logique…</a:t>
            </a:r>
            <a:endParaRPr/>
          </a:p>
        </p:txBody>
      </p:sp>
      <p:sp>
        <p:nvSpPr>
          <p:cNvPr id="118" name="Google Shape;118;p2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fr" sz="3800">
                <a:latin typeface="Economica"/>
                <a:ea typeface="Economica"/>
                <a:cs typeface="Economica"/>
                <a:sym typeface="Economica"/>
              </a:rPr>
              <a:t>Comment pourriez-vous vous reprocher de ne pas avoir trouver la bonne solution, si personne auparavant n’a su vous  écouter réellement, et proposer un traitement adapté à votre problématique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2400"/>
          </a:p>
          <a:p>
            <a:pPr indent="0" lvl="0" marL="0" rtl="0" algn="l">
              <a:spcBef>
                <a:spcPts val="0"/>
              </a:spcBef>
              <a:spcAft>
                <a:spcPts val="0"/>
              </a:spcAft>
              <a:buClr>
                <a:schemeClr val="dk1"/>
              </a:buClr>
              <a:buSzPts val="1100"/>
              <a:buFont typeface="Arial"/>
              <a:buNone/>
            </a:pPr>
            <a:r>
              <a:t/>
            </a:r>
            <a:endParaRPr sz="2400"/>
          </a:p>
          <a:p>
            <a:pPr indent="0" lvl="0" marL="0" rtl="0" algn="ctr">
              <a:spcBef>
                <a:spcPts val="0"/>
              </a:spcBef>
              <a:spcAft>
                <a:spcPts val="0"/>
              </a:spcAft>
              <a:buClr>
                <a:schemeClr val="dk1"/>
              </a:buClr>
              <a:buSzPts val="1100"/>
              <a:buFont typeface="Arial"/>
              <a:buNone/>
            </a:pPr>
            <a:r>
              <a:rPr b="1" lang="fr" sz="2800"/>
              <a:t>POURQUOI CES TRAITEMENTS NE FONCTIONNENT PAS</a:t>
            </a:r>
            <a:endParaRPr/>
          </a:p>
        </p:txBody>
      </p:sp>
      <p:sp>
        <p:nvSpPr>
          <p:cNvPr id="124" name="Google Shape;124;p23"/>
          <p:cNvSpPr txBox="1"/>
          <p:nvPr>
            <p:ph idx="1" type="body"/>
          </p:nvPr>
        </p:nvSpPr>
        <p:spPr>
          <a:xfrm>
            <a:off x="311700" y="1061175"/>
            <a:ext cx="8520600" cy="3518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2400">
                <a:latin typeface="Economica"/>
                <a:ea typeface="Economica"/>
                <a:cs typeface="Economica"/>
                <a:sym typeface="Economica"/>
              </a:rPr>
              <a:t>◊</a:t>
            </a:r>
            <a:r>
              <a:rPr lang="fr" sz="2000">
                <a:latin typeface="Economica"/>
                <a:ea typeface="Economica"/>
                <a:cs typeface="Economica"/>
                <a:sym typeface="Economica"/>
              </a:rPr>
              <a:t>Ils ne fonctionnent pas, pour 2 raisons essentielles :</a:t>
            </a:r>
            <a:endParaRPr sz="2000">
              <a:latin typeface="Economica"/>
              <a:ea typeface="Economica"/>
              <a:cs typeface="Economica"/>
              <a:sym typeface="Economica"/>
            </a:endParaRPr>
          </a:p>
          <a:p>
            <a:pPr indent="0" lvl="0" marL="0" rtl="0" algn="ctr">
              <a:lnSpc>
                <a:spcPct val="100000"/>
              </a:lnSpc>
              <a:spcBef>
                <a:spcPts val="0"/>
              </a:spcBef>
              <a:spcAft>
                <a:spcPts val="0"/>
              </a:spcAft>
              <a:buNone/>
            </a:pPr>
            <a:r>
              <a:t/>
            </a:r>
            <a:endParaRPr sz="2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rPr lang="fr" sz="2400">
                <a:latin typeface="Economica"/>
                <a:ea typeface="Economica"/>
                <a:cs typeface="Economica"/>
                <a:sym typeface="Economica"/>
              </a:rPr>
              <a:t>La Première, c’est que ces solutions essayent toutes, chacune à leur manière, de faire quelque chose d’impossible, à savoir : </a:t>
            </a:r>
            <a:r>
              <a:rPr b="1" i="1" lang="fr" sz="2400" u="sng">
                <a:latin typeface="Economica"/>
                <a:ea typeface="Economica"/>
                <a:cs typeface="Economica"/>
                <a:sym typeface="Economica"/>
              </a:rPr>
              <a:t>redonner la vie à quelque chose qui est mort.</a:t>
            </a:r>
            <a:r>
              <a:rPr lang="fr" sz="2400">
                <a:latin typeface="Economica"/>
                <a:ea typeface="Economica"/>
                <a:cs typeface="Economica"/>
                <a:sym typeface="Economica"/>
              </a:rPr>
              <a:t> </a:t>
            </a:r>
            <a:endParaRPr sz="24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t/>
            </a:r>
            <a:endParaRPr sz="2400">
              <a:latin typeface="Economica"/>
              <a:ea typeface="Economica"/>
              <a:cs typeface="Economica"/>
              <a:sym typeface="Economica"/>
            </a:endParaRPr>
          </a:p>
          <a:p>
            <a:pPr indent="0" lvl="0" marL="0" rtl="0" algn="ctr">
              <a:lnSpc>
                <a:spcPct val="100000"/>
              </a:lnSpc>
              <a:spcBef>
                <a:spcPts val="0"/>
              </a:spcBef>
              <a:spcAft>
                <a:spcPts val="0"/>
              </a:spcAft>
              <a:buNone/>
            </a:pPr>
            <a:r>
              <a:rPr lang="fr" sz="2400">
                <a:latin typeface="Economica"/>
                <a:ea typeface="Economica"/>
                <a:cs typeface="Economica"/>
                <a:sym typeface="Economica"/>
              </a:rPr>
              <a:t>D’un bulbe mort, aucun nouveau cheveu vivant ne peut sortir. Un nouveau cheveu, vivant, ne peut sortir que d’un bulbe vivant !</a:t>
            </a:r>
            <a:endParaRPr sz="24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t/>
            </a:r>
            <a:endParaRPr sz="24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rPr b="1" lang="fr" sz="3600">
                <a:latin typeface="Economica"/>
                <a:ea typeface="Economica"/>
                <a:cs typeface="Economica"/>
                <a:sym typeface="Economica"/>
              </a:rPr>
              <a:t>Pas de nouveaux bulbes, pas de nouveaux cheveux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fr" sz="2000"/>
              <a:t>DES TRAITEMENTS STANDARDS…</a:t>
            </a:r>
            <a:endParaRPr b="1" sz="2800"/>
          </a:p>
        </p:txBody>
      </p:sp>
      <p:sp>
        <p:nvSpPr>
          <p:cNvPr id="130" name="Google Shape;130;p24"/>
          <p:cNvSpPr txBox="1"/>
          <p:nvPr>
            <p:ph idx="1" type="body"/>
          </p:nvPr>
        </p:nvSpPr>
        <p:spPr>
          <a:xfrm>
            <a:off x="311700" y="1082850"/>
            <a:ext cx="8520600" cy="3496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2000">
              <a:latin typeface="Economica"/>
              <a:ea typeface="Economica"/>
              <a:cs typeface="Economica"/>
              <a:sym typeface="Economica"/>
            </a:endParaRPr>
          </a:p>
          <a:p>
            <a:pPr indent="0" lvl="0" marL="0" rtl="0" algn="ctr">
              <a:lnSpc>
                <a:spcPct val="100000"/>
              </a:lnSpc>
              <a:spcBef>
                <a:spcPts val="0"/>
              </a:spcBef>
              <a:spcAft>
                <a:spcPts val="0"/>
              </a:spcAft>
              <a:buNone/>
            </a:pPr>
            <a:r>
              <a:rPr lang="fr" sz="2000">
                <a:latin typeface="Economica"/>
                <a:ea typeface="Economica"/>
                <a:cs typeface="Economica"/>
                <a:sym typeface="Economica"/>
              </a:rPr>
              <a:t>La deuxième raison, c’est que toutes ces solutions, si différentes en apparence, ont une caractéristique commune, fort préjudiciable pour la vie de votre cheveu : elles reposent toutes sur des traitements </a:t>
            </a:r>
            <a:r>
              <a:rPr b="1" i="1" lang="fr" sz="2000" u="sng">
                <a:latin typeface="Economica"/>
                <a:ea typeface="Economica"/>
                <a:cs typeface="Economica"/>
                <a:sym typeface="Economica"/>
              </a:rPr>
              <a:t>STANDARDISES</a:t>
            </a:r>
            <a:r>
              <a:rPr lang="fr" sz="2000">
                <a:latin typeface="Economica"/>
                <a:ea typeface="Economica"/>
                <a:cs typeface="Economica"/>
                <a:sym typeface="Economica"/>
              </a:rPr>
              <a:t>, qui par définition, ne tiennent pas compte de la </a:t>
            </a:r>
            <a:r>
              <a:rPr b="1" i="1" lang="fr" sz="2000" u="sng">
                <a:latin typeface="Economica"/>
                <a:ea typeface="Economica"/>
                <a:cs typeface="Economica"/>
                <a:sym typeface="Economica"/>
              </a:rPr>
              <a:t>SINGULARITE</a:t>
            </a:r>
            <a:r>
              <a:rPr lang="fr" sz="2000">
                <a:latin typeface="Economica"/>
                <a:ea typeface="Economica"/>
                <a:cs typeface="Economica"/>
                <a:sym typeface="Economica"/>
              </a:rPr>
              <a:t> de </a:t>
            </a:r>
            <a:r>
              <a:rPr b="1" i="1" lang="fr" sz="2000" u="sng">
                <a:latin typeface="Economica"/>
                <a:ea typeface="Economica"/>
                <a:cs typeface="Economica"/>
                <a:sym typeface="Economica"/>
              </a:rPr>
              <a:t>VOTRE CHEVEU </a:t>
            </a:r>
            <a:r>
              <a:rPr lang="fr" sz="2000">
                <a:latin typeface="Economica"/>
                <a:ea typeface="Economica"/>
                <a:cs typeface="Economica"/>
                <a:sym typeface="Economica"/>
              </a:rPr>
              <a:t>(singularité de son implantation, de sa logique de répartition, de son métabolisme etc…), BREF, qui ne tiennent pas compte de la </a:t>
            </a:r>
            <a:r>
              <a:rPr b="1" i="1" lang="fr" sz="2000" u="sng">
                <a:latin typeface="Economica"/>
                <a:ea typeface="Economica"/>
                <a:cs typeface="Economica"/>
                <a:sym typeface="Economica"/>
              </a:rPr>
              <a:t>SINGULARITE</a:t>
            </a:r>
            <a:r>
              <a:rPr lang="fr" sz="2000">
                <a:latin typeface="Economica"/>
                <a:ea typeface="Economica"/>
                <a:cs typeface="Economica"/>
                <a:sym typeface="Economica"/>
              </a:rPr>
              <a:t> de son </a:t>
            </a:r>
            <a:r>
              <a:rPr b="1" i="1" lang="fr" sz="2000" u="sng">
                <a:latin typeface="Economica"/>
                <a:ea typeface="Economica"/>
                <a:cs typeface="Economica"/>
                <a:sym typeface="Economica"/>
              </a:rPr>
              <a:t>HISTOIRE</a:t>
            </a:r>
            <a:r>
              <a:rPr lang="fr" sz="2000">
                <a:latin typeface="Economica"/>
                <a:ea typeface="Economica"/>
                <a:cs typeface="Economica"/>
                <a:sym typeface="Economica"/>
              </a:rPr>
              <a:t>.</a:t>
            </a:r>
            <a:endParaRPr sz="2000">
              <a:latin typeface="Economica"/>
              <a:ea typeface="Economica"/>
              <a:cs typeface="Economica"/>
              <a:sym typeface="Economica"/>
            </a:endParaRPr>
          </a:p>
          <a:p>
            <a:pPr indent="0" lvl="0" marL="0" rtl="0" algn="l">
              <a:lnSpc>
                <a:spcPct val="100000"/>
              </a:lnSpc>
              <a:spcBef>
                <a:spcPts val="0"/>
              </a:spcBef>
              <a:spcAft>
                <a:spcPts val="0"/>
              </a:spcAft>
              <a:buNone/>
            </a:pPr>
            <a:r>
              <a:t/>
            </a:r>
            <a:endParaRPr sz="2000">
              <a:latin typeface="Economica"/>
              <a:ea typeface="Economica"/>
              <a:cs typeface="Economica"/>
              <a:sym typeface="Economica"/>
            </a:endParaRPr>
          </a:p>
          <a:p>
            <a:pPr indent="0" lvl="0" marL="0" rtl="0" algn="ctr">
              <a:lnSpc>
                <a:spcPct val="100000"/>
              </a:lnSpc>
              <a:spcBef>
                <a:spcPts val="0"/>
              </a:spcBef>
              <a:spcAft>
                <a:spcPts val="0"/>
              </a:spcAft>
              <a:buNone/>
            </a:pPr>
            <a:r>
              <a:rPr b="1" i="1" lang="fr" sz="2000">
                <a:latin typeface="Economica"/>
                <a:ea typeface="Economica"/>
                <a:cs typeface="Economica"/>
                <a:sym typeface="Economica"/>
              </a:rPr>
              <a:t>COMMENT UN CHEVEU PEUT-IL RETROUVER SA CROISSANCE SI ON LUI ADMINISTRE UNE NOURRITURE QUI N’EST PAS  FAITE POUR LUI ?</a:t>
            </a:r>
            <a:endParaRPr b="1" i="1" sz="2000">
              <a:latin typeface="Economica"/>
              <a:ea typeface="Economica"/>
              <a:cs typeface="Economica"/>
              <a:sym typeface="Economic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422500" y="850875"/>
            <a:ext cx="97194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CE QU’IL FAUT FAIRE</a:t>
            </a:r>
            <a:endParaRPr/>
          </a:p>
        </p:txBody>
      </p:sp>
      <p:sp>
        <p:nvSpPr>
          <p:cNvPr id="136" name="Google Shape;136;p25"/>
          <p:cNvSpPr txBox="1"/>
          <p:nvPr>
            <p:ph idx="1" type="body"/>
          </p:nvPr>
        </p:nvSpPr>
        <p:spPr>
          <a:xfrm>
            <a:off x="311700" y="1778325"/>
            <a:ext cx="8520600" cy="33540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fr" sz="1400"/>
              <a:t>En suivant le protocole SSR Cheveu, vous allez pouvoir :</a:t>
            </a:r>
            <a:endParaRPr sz="1400"/>
          </a:p>
          <a:p>
            <a:pPr indent="-317500" lvl="1" marL="914400" rtl="0" algn="l">
              <a:lnSpc>
                <a:spcPct val="150000"/>
              </a:lnSpc>
              <a:spcBef>
                <a:spcPts val="1000"/>
              </a:spcBef>
              <a:spcAft>
                <a:spcPts val="0"/>
              </a:spcAft>
              <a:buSzPts val="1400"/>
              <a:buChar char="○"/>
            </a:pPr>
            <a:r>
              <a:rPr lang="fr"/>
              <a:t>Retrouver une chevelure véritablement dense, celle de vos 20 ans !</a:t>
            </a:r>
            <a:endParaRPr/>
          </a:p>
          <a:p>
            <a:pPr indent="-317500" lvl="1" marL="914400" rtl="0" algn="l">
              <a:lnSpc>
                <a:spcPct val="150000"/>
              </a:lnSpc>
              <a:spcBef>
                <a:spcPts val="1000"/>
              </a:spcBef>
              <a:spcAft>
                <a:spcPts val="0"/>
              </a:spcAft>
              <a:buSzPts val="1400"/>
              <a:buChar char="○"/>
            </a:pPr>
            <a:r>
              <a:rPr lang="fr"/>
              <a:t>Retrouver un cheveu solide, </a:t>
            </a:r>
            <a:r>
              <a:rPr lang="fr"/>
              <a:t>éclatant,</a:t>
            </a:r>
            <a:r>
              <a:rPr lang="fr"/>
              <a:t> et facile à coiffer.</a:t>
            </a:r>
            <a:endParaRPr/>
          </a:p>
          <a:p>
            <a:pPr indent="-317500" lvl="1" marL="914400" rtl="0" algn="l">
              <a:lnSpc>
                <a:spcPct val="150000"/>
              </a:lnSpc>
              <a:spcBef>
                <a:spcPts val="1000"/>
              </a:spcBef>
              <a:spcAft>
                <a:spcPts val="0"/>
              </a:spcAft>
              <a:buSzPts val="1400"/>
              <a:buChar char="○"/>
            </a:pPr>
            <a:r>
              <a:rPr lang="fr"/>
              <a:t>Augmenter considérablement la rapidité de repousse de vos cheveux.</a:t>
            </a:r>
            <a:endParaRPr/>
          </a:p>
          <a:p>
            <a:pPr indent="-317500" lvl="1" marL="914400" rtl="0" algn="l">
              <a:lnSpc>
                <a:spcPct val="150000"/>
              </a:lnSpc>
              <a:spcBef>
                <a:spcPts val="1000"/>
              </a:spcBef>
              <a:spcAft>
                <a:spcPts val="1000"/>
              </a:spcAft>
              <a:buSzPts val="1400"/>
              <a:buChar char="○"/>
            </a:pPr>
            <a:r>
              <a:rPr lang="fr"/>
              <a:t>Augmenter tout simplement le nombre de vos cheveux.</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LE PROTOCOLE SSR…</a:t>
            </a:r>
            <a:endParaRPr/>
          </a:p>
        </p:txBody>
      </p:sp>
      <p:sp>
        <p:nvSpPr>
          <p:cNvPr id="142" name="Google Shape;142;p2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fr" sz="2400">
                <a:latin typeface="Economica"/>
                <a:ea typeface="Economica"/>
                <a:cs typeface="Economica"/>
                <a:sym typeface="Economica"/>
              </a:rPr>
              <a:t>Nous allons voir en détail comment le </a:t>
            </a:r>
            <a:r>
              <a:rPr b="1" i="1" lang="fr" sz="2400" u="sng">
                <a:latin typeface="Economica"/>
                <a:ea typeface="Economica"/>
                <a:cs typeface="Economica"/>
                <a:sym typeface="Economica"/>
              </a:rPr>
              <a:t>Protocole SSR Cheveu</a:t>
            </a:r>
            <a:r>
              <a:rPr lang="fr" sz="2400">
                <a:latin typeface="Economica"/>
                <a:ea typeface="Economica"/>
                <a:cs typeface="Economica"/>
                <a:sym typeface="Economica"/>
              </a:rPr>
              <a:t> parvient à faire naître de  </a:t>
            </a:r>
            <a:r>
              <a:rPr b="1" i="1" lang="fr" sz="2400" u="sng">
                <a:latin typeface="Economica"/>
                <a:ea typeface="Economica"/>
                <a:cs typeface="Economica"/>
                <a:sym typeface="Economica"/>
              </a:rPr>
              <a:t>nouveaux bulbes</a:t>
            </a:r>
            <a:r>
              <a:rPr lang="fr" sz="2400">
                <a:latin typeface="Economica"/>
                <a:ea typeface="Economica"/>
                <a:cs typeface="Economica"/>
                <a:sym typeface="Economica"/>
              </a:rPr>
              <a:t>.</a:t>
            </a:r>
            <a:endParaRPr sz="2400">
              <a:latin typeface="Economica"/>
              <a:ea typeface="Economica"/>
              <a:cs typeface="Economica"/>
              <a:sym typeface="Economica"/>
            </a:endParaRPr>
          </a:p>
          <a:p>
            <a:pPr indent="0" lvl="0" marL="0" rtl="0" algn="ctr">
              <a:lnSpc>
                <a:spcPct val="100000"/>
              </a:lnSpc>
              <a:spcBef>
                <a:spcPts val="0"/>
              </a:spcBef>
              <a:spcAft>
                <a:spcPts val="0"/>
              </a:spcAft>
              <a:buNone/>
            </a:pPr>
            <a:r>
              <a:t/>
            </a:r>
            <a:endParaRPr sz="2400">
              <a:latin typeface="Economica"/>
              <a:ea typeface="Economica"/>
              <a:cs typeface="Economica"/>
              <a:sym typeface="Economica"/>
            </a:endParaRPr>
          </a:p>
          <a:p>
            <a:pPr indent="0" lvl="0" marL="0" rtl="0" algn="ctr">
              <a:lnSpc>
                <a:spcPct val="100000"/>
              </a:lnSpc>
              <a:spcBef>
                <a:spcPts val="0"/>
              </a:spcBef>
              <a:spcAft>
                <a:spcPts val="0"/>
              </a:spcAft>
              <a:buNone/>
            </a:pPr>
            <a:r>
              <a:rPr lang="fr" sz="2400">
                <a:latin typeface="Economica"/>
                <a:ea typeface="Economica"/>
                <a:cs typeface="Economica"/>
                <a:sym typeface="Economica"/>
              </a:rPr>
              <a:t>C’est un protocole conduit et imaginé par un binôme :</a:t>
            </a:r>
            <a:endParaRPr sz="24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t/>
            </a:r>
            <a:endParaRPr sz="2400">
              <a:latin typeface="Economica"/>
              <a:ea typeface="Economica"/>
              <a:cs typeface="Economica"/>
              <a:sym typeface="Economica"/>
            </a:endParaRPr>
          </a:p>
          <a:p>
            <a:pPr indent="-381000" lvl="0" marL="457200" rtl="0" algn="ctr">
              <a:lnSpc>
                <a:spcPct val="100000"/>
              </a:lnSpc>
              <a:spcBef>
                <a:spcPts val="0"/>
              </a:spcBef>
              <a:spcAft>
                <a:spcPts val="0"/>
              </a:spcAft>
              <a:buSzPts val="2400"/>
              <a:buFont typeface="Economica"/>
              <a:buChar char="●"/>
            </a:pPr>
            <a:r>
              <a:rPr lang="fr" sz="2400">
                <a:latin typeface="Economica"/>
                <a:ea typeface="Economica"/>
                <a:cs typeface="Economica"/>
                <a:sym typeface="Economica"/>
              </a:rPr>
              <a:t>Sophie Brian, coach capillaire</a:t>
            </a:r>
            <a:endParaRPr sz="2400">
              <a:latin typeface="Economica"/>
              <a:ea typeface="Economica"/>
              <a:cs typeface="Economica"/>
              <a:sym typeface="Economica"/>
            </a:endParaRPr>
          </a:p>
          <a:p>
            <a:pPr indent="-381000" lvl="0" marL="457200" rtl="0" algn="ctr">
              <a:lnSpc>
                <a:spcPct val="100000"/>
              </a:lnSpc>
              <a:spcBef>
                <a:spcPts val="0"/>
              </a:spcBef>
              <a:spcAft>
                <a:spcPts val="0"/>
              </a:spcAft>
              <a:buSzPts val="2400"/>
              <a:buFont typeface="Economica"/>
              <a:buChar char="●"/>
            </a:pPr>
            <a:r>
              <a:rPr lang="fr" sz="2400">
                <a:latin typeface="Economica"/>
                <a:ea typeface="Economica"/>
                <a:cs typeface="Economica"/>
                <a:sym typeface="Economica"/>
              </a:rPr>
              <a:t>et moi-même, Sébastien Magand-Tardy.</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2297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Mais avant cela, j’aimerai vous partager mon experience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1049950" y="961825"/>
            <a:ext cx="8520600" cy="831300"/>
          </a:xfrm>
          <a:prstGeom prst="rect">
            <a:avLst/>
          </a:prstGeom>
        </p:spPr>
        <p:txBody>
          <a:bodyPr anchorCtr="0" anchor="b" bIns="91425" lIns="91425" spcFirstLastPara="1" rIns="91425" wrap="square" tIns="91425">
            <a:noAutofit/>
          </a:bodyPr>
          <a:lstStyle/>
          <a:p>
            <a:pPr indent="457200" lvl="0" marL="0" rtl="0" algn="ctr">
              <a:spcBef>
                <a:spcPts val="0"/>
              </a:spcBef>
              <a:spcAft>
                <a:spcPts val="0"/>
              </a:spcAft>
              <a:buNone/>
            </a:pPr>
            <a:r>
              <a:rPr lang="fr"/>
              <a:t>je suis Sébastien Magand-Tardy</a:t>
            </a:r>
            <a:endParaRPr/>
          </a:p>
        </p:txBody>
      </p:sp>
      <p:sp>
        <p:nvSpPr>
          <p:cNvPr id="153" name="Google Shape;153;p28"/>
          <p:cNvSpPr txBox="1"/>
          <p:nvPr/>
        </p:nvSpPr>
        <p:spPr>
          <a:xfrm>
            <a:off x="3345075" y="2016800"/>
            <a:ext cx="5299800" cy="437400"/>
          </a:xfrm>
          <a:prstGeom prst="rect">
            <a:avLst/>
          </a:prstGeom>
          <a:noFill/>
          <a:ln>
            <a:noFill/>
          </a:ln>
        </p:spPr>
        <p:txBody>
          <a:bodyPr anchorCtr="0" anchor="t" bIns="91425" lIns="91425" spcFirstLastPara="1" rIns="91425" wrap="square" tIns="91425">
            <a:noAutofit/>
          </a:bodyPr>
          <a:lstStyle/>
          <a:p>
            <a:pPr indent="0" lvl="0" marL="457200" rtl="0" algn="l">
              <a:lnSpc>
                <a:spcPct val="113000"/>
              </a:lnSpc>
              <a:spcBef>
                <a:spcPts val="0"/>
              </a:spcBef>
              <a:spcAft>
                <a:spcPts val="0"/>
              </a:spcAft>
              <a:buNone/>
            </a:pPr>
            <a:r>
              <a:rPr lang="fr">
                <a:solidFill>
                  <a:schemeClr val="dk1"/>
                </a:solidFill>
                <a:latin typeface="Open Sans"/>
                <a:ea typeface="Open Sans"/>
                <a:cs typeface="Open Sans"/>
                <a:sym typeface="Open Sans"/>
              </a:rPr>
              <a:t>Je suis praticien en Ostéopathie Cranio-Sacrée, auriculothérapie et acupuncture.</a:t>
            </a:r>
            <a:endParaRPr>
              <a:solidFill>
                <a:schemeClr val="dk1"/>
              </a:solidFill>
              <a:latin typeface="Open Sans"/>
              <a:ea typeface="Open Sans"/>
              <a:cs typeface="Open Sans"/>
              <a:sym typeface="Open Sans"/>
            </a:endParaRPr>
          </a:p>
          <a:p>
            <a:pPr indent="0" lvl="0" marL="457200" rtl="0" algn="l">
              <a:lnSpc>
                <a:spcPct val="113000"/>
              </a:lnSpc>
              <a:spcBef>
                <a:spcPts val="1600"/>
              </a:spcBef>
              <a:spcAft>
                <a:spcPts val="1600"/>
              </a:spcAft>
              <a:buNone/>
            </a:pPr>
            <a:r>
              <a:rPr lang="fr">
                <a:solidFill>
                  <a:schemeClr val="dk1"/>
                </a:solidFill>
                <a:latin typeface="Open Sans"/>
                <a:ea typeface="Open Sans"/>
                <a:cs typeface="Open Sans"/>
                <a:sym typeface="Open Sans"/>
              </a:rPr>
              <a:t>J’aide les gens à retrouver rapidement un cheveu dense et éclatant, sans </a:t>
            </a:r>
            <a:r>
              <a:rPr lang="fr">
                <a:solidFill>
                  <a:schemeClr val="dk1"/>
                </a:solidFill>
                <a:latin typeface="Open Sans"/>
                <a:ea typeface="Open Sans"/>
                <a:cs typeface="Open Sans"/>
                <a:sym typeface="Open Sans"/>
              </a:rPr>
              <a:t>éviction</a:t>
            </a:r>
            <a:r>
              <a:rPr lang="fr">
                <a:solidFill>
                  <a:schemeClr val="dk1"/>
                </a:solidFill>
                <a:latin typeface="Open Sans"/>
                <a:ea typeface="Open Sans"/>
                <a:cs typeface="Open Sans"/>
                <a:sym typeface="Open Sans"/>
              </a:rPr>
              <a:t> sociale, et avec le moins de sensations désagréables possible.</a:t>
            </a:r>
            <a:endParaRPr>
              <a:solidFill>
                <a:schemeClr val="dk1"/>
              </a:solidFill>
              <a:latin typeface="Open Sans"/>
              <a:ea typeface="Open Sans"/>
              <a:cs typeface="Open Sans"/>
              <a:sym typeface="Open Sans"/>
            </a:endParaRPr>
          </a:p>
        </p:txBody>
      </p:sp>
      <p:sp>
        <p:nvSpPr>
          <p:cNvPr id="154" name="Google Shape;154;p28"/>
          <p:cNvSpPr/>
          <p:nvPr/>
        </p:nvSpPr>
        <p:spPr>
          <a:xfrm>
            <a:off x="931350" y="1319825"/>
            <a:ext cx="2159700" cy="2568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Ma vie d’avant</a:t>
            </a:r>
            <a:endParaRPr/>
          </a:p>
        </p:txBody>
      </p:sp>
      <p:sp>
        <p:nvSpPr>
          <p:cNvPr id="160" name="Google Shape;160;p29"/>
          <p:cNvSpPr txBox="1"/>
          <p:nvPr>
            <p:ph idx="1" type="body"/>
          </p:nvPr>
        </p:nvSpPr>
        <p:spPr>
          <a:xfrm>
            <a:off x="3091050" y="485525"/>
            <a:ext cx="5233200" cy="4015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400"/>
          </a:p>
          <a:p>
            <a:pPr indent="0" lvl="0" marL="0" rtl="0" algn="just">
              <a:spcBef>
                <a:spcPts val="1600"/>
              </a:spcBef>
              <a:spcAft>
                <a:spcPts val="0"/>
              </a:spcAft>
              <a:buNone/>
            </a:pPr>
            <a:r>
              <a:t/>
            </a:r>
            <a:endParaRPr sz="1250">
              <a:solidFill>
                <a:srgbClr val="343434"/>
              </a:solidFill>
              <a:highlight>
                <a:schemeClr val="lt1"/>
              </a:highlight>
              <a:latin typeface="Arial"/>
              <a:ea typeface="Arial"/>
              <a:cs typeface="Arial"/>
              <a:sym typeface="Arial"/>
            </a:endParaRPr>
          </a:p>
          <a:p>
            <a:pPr indent="0" lvl="0" marL="0" rtl="0" algn="just">
              <a:spcBef>
                <a:spcPts val="1400"/>
              </a:spcBef>
              <a:spcAft>
                <a:spcPts val="0"/>
              </a:spcAft>
              <a:buNone/>
            </a:pPr>
            <a:r>
              <a:rPr lang="fr" sz="1250">
                <a:solidFill>
                  <a:srgbClr val="343434"/>
                </a:solidFill>
                <a:highlight>
                  <a:schemeClr val="lt1"/>
                </a:highlight>
                <a:latin typeface="Arial"/>
                <a:ea typeface="Arial"/>
                <a:cs typeface="Arial"/>
                <a:sym typeface="Arial"/>
              </a:rPr>
              <a:t>J’ai toujours eu l’intime conviction que la question du “Bien-être intérieur” était étroitement liée à celle de l’apparence extérieure. Très vite, je me suis donc naturellement intéressé aux métiers du soin, et après des études diplômantes, je suis devenu mésothérapeute, spécialiste de la repousse du cheveu. </a:t>
            </a:r>
            <a:endParaRPr sz="1250">
              <a:solidFill>
                <a:srgbClr val="343434"/>
              </a:solidFill>
              <a:highlight>
                <a:schemeClr val="lt1"/>
              </a:highlight>
              <a:latin typeface="Arial"/>
              <a:ea typeface="Arial"/>
              <a:cs typeface="Arial"/>
              <a:sym typeface="Arial"/>
            </a:endParaRPr>
          </a:p>
          <a:p>
            <a:pPr indent="0" lvl="0" marL="0" rtl="0" algn="just">
              <a:spcBef>
                <a:spcPts val="1400"/>
              </a:spcBef>
              <a:spcAft>
                <a:spcPts val="0"/>
              </a:spcAft>
              <a:buNone/>
            </a:pPr>
            <a:r>
              <a:rPr lang="fr" sz="1250">
                <a:solidFill>
                  <a:srgbClr val="343434"/>
                </a:solidFill>
                <a:highlight>
                  <a:schemeClr val="lt1"/>
                </a:highlight>
                <a:latin typeface="Arial"/>
                <a:ea typeface="Arial"/>
                <a:cs typeface="Arial"/>
                <a:sym typeface="Arial"/>
              </a:rPr>
              <a:t>A l’époque, j’appliquais soigneusement les protocoles que l’on m’avait enseigné… </a:t>
            </a:r>
            <a:endParaRPr sz="1250">
              <a:solidFill>
                <a:srgbClr val="343434"/>
              </a:solidFill>
              <a:highlight>
                <a:schemeClr val="lt1"/>
              </a:highlight>
              <a:latin typeface="Arial"/>
              <a:ea typeface="Arial"/>
              <a:cs typeface="Arial"/>
              <a:sym typeface="Arial"/>
            </a:endParaRPr>
          </a:p>
          <a:p>
            <a:pPr indent="0" lvl="0" marL="0" rtl="0" algn="just">
              <a:spcBef>
                <a:spcPts val="1400"/>
              </a:spcBef>
              <a:spcAft>
                <a:spcPts val="0"/>
              </a:spcAft>
              <a:buNone/>
            </a:pPr>
            <a:r>
              <a:rPr lang="fr" sz="1250">
                <a:solidFill>
                  <a:srgbClr val="343434"/>
                </a:solidFill>
                <a:highlight>
                  <a:schemeClr val="lt1"/>
                </a:highlight>
                <a:latin typeface="Arial"/>
                <a:ea typeface="Arial"/>
                <a:cs typeface="Arial"/>
                <a:sym typeface="Arial"/>
              </a:rPr>
              <a:t>Je n’en sortais pas, ils étaient “comme ça”, et je me contentais de les appliquer rigoureusement ainsi que l’on m’avait dit de le faire…  </a:t>
            </a:r>
            <a:endParaRPr sz="1250">
              <a:solidFill>
                <a:srgbClr val="343434"/>
              </a:solidFill>
              <a:highlight>
                <a:schemeClr val="lt1"/>
              </a:highlight>
              <a:latin typeface="Arial"/>
              <a:ea typeface="Arial"/>
              <a:cs typeface="Arial"/>
              <a:sym typeface="Arial"/>
            </a:endParaRPr>
          </a:p>
          <a:p>
            <a:pPr indent="0" lvl="0" marL="0" rtl="0" algn="just">
              <a:spcBef>
                <a:spcPts val="1400"/>
              </a:spcBef>
              <a:spcAft>
                <a:spcPts val="0"/>
              </a:spcAft>
              <a:buNone/>
            </a:pPr>
            <a:r>
              <a:rPr lang="fr" sz="1250">
                <a:solidFill>
                  <a:srgbClr val="343434"/>
                </a:solidFill>
                <a:highlight>
                  <a:schemeClr val="lt1"/>
                </a:highlight>
                <a:latin typeface="Arial"/>
                <a:ea typeface="Arial"/>
                <a:cs typeface="Arial"/>
                <a:sym typeface="Arial"/>
              </a:rPr>
              <a:t>Ainsi allait la vie et j’étais heureux…</a:t>
            </a:r>
            <a:endParaRPr sz="1250">
              <a:solidFill>
                <a:srgbClr val="343434"/>
              </a:solidFill>
              <a:highlight>
                <a:schemeClr val="lt1"/>
              </a:highlight>
              <a:latin typeface="Arial"/>
              <a:ea typeface="Arial"/>
              <a:cs typeface="Arial"/>
              <a:sym typeface="Arial"/>
            </a:endParaRPr>
          </a:p>
          <a:p>
            <a:pPr indent="0" lvl="0" marL="0" rtl="0" algn="just">
              <a:spcBef>
                <a:spcPts val="1400"/>
              </a:spcBef>
              <a:spcAft>
                <a:spcPts val="1400"/>
              </a:spcAft>
              <a:buNone/>
            </a:pPr>
            <a:r>
              <a:t/>
            </a:r>
            <a:endParaRPr sz="1400"/>
          </a:p>
        </p:txBody>
      </p:sp>
      <p:sp>
        <p:nvSpPr>
          <p:cNvPr id="161" name="Google Shape;161;p29"/>
          <p:cNvSpPr/>
          <p:nvPr/>
        </p:nvSpPr>
        <p:spPr>
          <a:xfrm>
            <a:off x="931350" y="1319825"/>
            <a:ext cx="2159700" cy="2568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Et puis un jour…</a:t>
            </a:r>
            <a:endParaRPr/>
          </a:p>
        </p:txBody>
      </p:sp>
      <p:sp>
        <p:nvSpPr>
          <p:cNvPr id="167" name="Google Shape;167;p30"/>
          <p:cNvSpPr txBox="1"/>
          <p:nvPr>
            <p:ph idx="1" type="body"/>
          </p:nvPr>
        </p:nvSpPr>
        <p:spPr>
          <a:xfrm>
            <a:off x="3283050" y="1530025"/>
            <a:ext cx="5549400" cy="33540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fr" sz="1200"/>
              <a:t>Et puis un jour, arrivé à la quarantaine, j’ai commencé logiquement à me dégarnir… Qu’à cela ne tienne ! J’étais spécialiste dans le traitement du cheveu, il suffisait simplement que je m’applique un traitement, et la chute de cheveux serait interrompue immédiatement, hors de question de devenir chauve !!!</a:t>
            </a:r>
            <a:endParaRPr sz="1200"/>
          </a:p>
          <a:p>
            <a:pPr indent="-304800" lvl="0" marL="457200" rtl="0" algn="l">
              <a:lnSpc>
                <a:spcPct val="115000"/>
              </a:lnSpc>
              <a:spcBef>
                <a:spcPts val="1000"/>
              </a:spcBef>
              <a:spcAft>
                <a:spcPts val="0"/>
              </a:spcAft>
              <a:buSzPts val="1200"/>
              <a:buChar char="●"/>
            </a:pPr>
            <a:r>
              <a:rPr lang="fr" sz="1200"/>
              <a:t>J’ai donc commencé à appliquer sur moi-même, le traitement que je donnais aux autres…. Quelle ne fût pas ma surprise et ma déception !!! Non seulement le traitement me faisait mal, mais en plus et surtout, il ne fonctionnait pas !!!! Imaginez mon malaise…</a:t>
            </a:r>
            <a:endParaRPr sz="1200"/>
          </a:p>
          <a:p>
            <a:pPr indent="-304800" lvl="0" marL="457200" rtl="0" algn="l">
              <a:lnSpc>
                <a:spcPct val="115000"/>
              </a:lnSpc>
              <a:spcBef>
                <a:spcPts val="1000"/>
              </a:spcBef>
              <a:spcAft>
                <a:spcPts val="1000"/>
              </a:spcAft>
              <a:buSzPts val="1200"/>
              <a:buChar char="●"/>
            </a:pPr>
            <a:r>
              <a:rPr lang="fr" sz="1200"/>
              <a:t>S’ensuivit alors une longue période de doute métaphysique et de profonde remise en cause : à quoi est-ce que je sers ? Quel précieux service est-ce que je rends </a:t>
            </a:r>
            <a:r>
              <a:rPr b="1" i="1" lang="fr" sz="1200"/>
              <a:t>vraiment</a:t>
            </a:r>
            <a:r>
              <a:rPr lang="fr" sz="1200"/>
              <a:t>, si ce que je propose ne fonctionne pas </a:t>
            </a:r>
            <a:r>
              <a:rPr b="1" i="1" lang="fr" sz="1200"/>
              <a:t>vraiment</a:t>
            </a:r>
            <a:r>
              <a:rPr lang="fr" sz="1200"/>
              <a:t>, voir dans mon cas, pas du tout !</a:t>
            </a:r>
            <a:endParaRPr sz="1200"/>
          </a:p>
        </p:txBody>
      </p:sp>
      <p:sp>
        <p:nvSpPr>
          <p:cNvPr id="168" name="Google Shape;168;p30"/>
          <p:cNvSpPr/>
          <p:nvPr/>
        </p:nvSpPr>
        <p:spPr>
          <a:xfrm>
            <a:off x="931350" y="1319825"/>
            <a:ext cx="2159700" cy="2568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Le déclencheur…</a:t>
            </a:r>
            <a:endParaRPr/>
          </a:p>
        </p:txBody>
      </p:sp>
      <p:sp>
        <p:nvSpPr>
          <p:cNvPr id="174" name="Google Shape;174;p3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a:latin typeface="Economica"/>
                <a:ea typeface="Economica"/>
                <a:cs typeface="Economica"/>
                <a:sym typeface="Economica"/>
              </a:rPr>
              <a:t>Mon traitement n’était donc pas efficace, mais pour en changer, je ne savais pas par quel bout prendre le problème</a:t>
            </a:r>
            <a:r>
              <a:rPr lang="fr">
                <a:latin typeface="Economica"/>
                <a:ea typeface="Economica"/>
                <a:cs typeface="Economica"/>
                <a:sym typeface="Economica"/>
              </a:rPr>
              <a:t>… Et puis un jour, je me suis souvenu de la souffrance d’une patiente. Etait-il vraiment nécessaire qu’elle souffre  pour être belle ? </a:t>
            </a:r>
            <a:endParaRPr>
              <a:latin typeface="Economica"/>
              <a:ea typeface="Economica"/>
              <a:cs typeface="Economica"/>
              <a:sym typeface="Economica"/>
            </a:endParaRPr>
          </a:p>
          <a:p>
            <a:pPr indent="0" lvl="0" marL="0" rtl="0" algn="ctr">
              <a:lnSpc>
                <a:spcPct val="100000"/>
              </a:lnSpc>
              <a:spcBef>
                <a:spcPts val="0"/>
              </a:spcBef>
              <a:spcAft>
                <a:spcPts val="0"/>
              </a:spcAft>
              <a:buNone/>
            </a:pPr>
            <a:r>
              <a:t/>
            </a:r>
            <a:endParaRPr>
              <a:latin typeface="Economica"/>
              <a:ea typeface="Economica"/>
              <a:cs typeface="Economica"/>
              <a:sym typeface="Economica"/>
            </a:endParaRPr>
          </a:p>
          <a:p>
            <a:pPr indent="0" lvl="0" marL="0" rtl="0" algn="ctr">
              <a:lnSpc>
                <a:spcPct val="100000"/>
              </a:lnSpc>
              <a:spcBef>
                <a:spcPts val="0"/>
              </a:spcBef>
              <a:spcAft>
                <a:spcPts val="0"/>
              </a:spcAft>
              <a:buNone/>
            </a:pPr>
            <a:r>
              <a:rPr lang="fr">
                <a:latin typeface="Economica"/>
                <a:ea typeface="Economica"/>
                <a:cs typeface="Economica"/>
                <a:sym typeface="Economica"/>
              </a:rPr>
              <a:t>Parmi toutes mes actions à entreprendre, je me suis donc d’abord mis en tête de trouver le moyen de limiter au maximum les souffrances du patient</a:t>
            </a:r>
            <a:r>
              <a:rPr lang="fr" sz="2400">
                <a:latin typeface="Economica"/>
                <a:ea typeface="Economica"/>
                <a:cs typeface="Economica"/>
                <a:sym typeface="Economica"/>
              </a:rPr>
              <a:t>… </a:t>
            </a:r>
            <a:r>
              <a:rPr lang="fr">
                <a:latin typeface="Economica"/>
                <a:ea typeface="Economica"/>
                <a:cs typeface="Economica"/>
                <a:sym typeface="Economica"/>
              </a:rPr>
              <a:t>C’est là que j’ai eu l’idée de “sortir” du protocole en y ajoutant un ingrédient supplémentaire, un anesthésiant, mais dont le dosage allait être paramétré EN FONCTION de la CONSTITUTION, toujours </a:t>
            </a:r>
            <a:r>
              <a:rPr b="1" i="1" lang="fr">
                <a:latin typeface="Economica"/>
                <a:ea typeface="Economica"/>
                <a:cs typeface="Economica"/>
                <a:sym typeface="Economica"/>
              </a:rPr>
              <a:t>SINGULIERE</a:t>
            </a:r>
            <a:r>
              <a:rPr lang="fr">
                <a:latin typeface="Economica"/>
                <a:ea typeface="Economica"/>
                <a:cs typeface="Economica"/>
                <a:sym typeface="Economica"/>
              </a:rPr>
              <a:t>, du cuir chevelu de la patiente que je voulais soigner… </a:t>
            </a:r>
            <a:endParaRPr>
              <a:latin typeface="Economica"/>
              <a:ea typeface="Economica"/>
              <a:cs typeface="Economica"/>
              <a:sym typeface="Economica"/>
            </a:endParaRPr>
          </a:p>
          <a:p>
            <a:pPr indent="0" lvl="0" marL="0" rtl="0" algn="ctr">
              <a:lnSpc>
                <a:spcPct val="100000"/>
              </a:lnSpc>
              <a:spcBef>
                <a:spcPts val="0"/>
              </a:spcBef>
              <a:spcAft>
                <a:spcPts val="0"/>
              </a:spcAft>
              <a:buNone/>
            </a:pPr>
            <a:r>
              <a:t/>
            </a:r>
            <a:endParaRPr>
              <a:latin typeface="Economica"/>
              <a:ea typeface="Economica"/>
              <a:cs typeface="Economica"/>
              <a:sym typeface="Economica"/>
            </a:endParaRPr>
          </a:p>
          <a:p>
            <a:pPr indent="0" lvl="0" marL="0" rtl="0" algn="ctr">
              <a:lnSpc>
                <a:spcPct val="100000"/>
              </a:lnSpc>
              <a:spcBef>
                <a:spcPts val="0"/>
              </a:spcBef>
              <a:spcAft>
                <a:spcPts val="0"/>
              </a:spcAft>
              <a:buNone/>
            </a:pPr>
            <a:r>
              <a:rPr lang="fr">
                <a:latin typeface="Economica"/>
                <a:ea typeface="Economica"/>
                <a:cs typeface="Economica"/>
                <a:sym typeface="Economica"/>
              </a:rPr>
              <a:t>Ce dosage s’est montré extrêmement efficace pour limiter la douleur de cette patiente, </a:t>
            </a:r>
            <a:endParaRPr>
              <a:latin typeface="Economica"/>
              <a:ea typeface="Economica"/>
              <a:cs typeface="Economica"/>
              <a:sym typeface="Economica"/>
            </a:endParaRPr>
          </a:p>
          <a:p>
            <a:pPr indent="0" lvl="0" marL="0" rtl="0" algn="ctr">
              <a:lnSpc>
                <a:spcPct val="100000"/>
              </a:lnSpc>
              <a:spcBef>
                <a:spcPts val="0"/>
              </a:spcBef>
              <a:spcAft>
                <a:spcPts val="0"/>
              </a:spcAft>
              <a:buNone/>
            </a:pPr>
            <a:r>
              <a:rPr lang="fr">
                <a:latin typeface="Economica"/>
                <a:ea typeface="Economica"/>
                <a:cs typeface="Economica"/>
                <a:sym typeface="Economica"/>
              </a:rPr>
              <a:t>car il avait été élaboré </a:t>
            </a:r>
            <a:r>
              <a:rPr b="1" i="1" lang="fr" u="sng">
                <a:latin typeface="Economica"/>
                <a:ea typeface="Economica"/>
                <a:cs typeface="Economica"/>
                <a:sym typeface="Economica"/>
              </a:rPr>
              <a:t>SUR MESURE</a:t>
            </a:r>
            <a:r>
              <a:rPr lang="fr">
                <a:latin typeface="Economica"/>
                <a:ea typeface="Economica"/>
                <a:cs typeface="Economica"/>
                <a:sym typeface="Economica"/>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sz="2400"/>
          </a:p>
        </p:txBody>
      </p:sp>
      <p:sp>
        <p:nvSpPr>
          <p:cNvPr id="71" name="Google Shape;71;p14"/>
          <p:cNvSpPr txBox="1"/>
          <p:nvPr>
            <p:ph idx="1" type="body"/>
          </p:nvPr>
        </p:nvSpPr>
        <p:spPr>
          <a:xfrm>
            <a:off x="623400" y="1147225"/>
            <a:ext cx="8520600" cy="3684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b="1" sz="2400">
              <a:latin typeface="Economica"/>
              <a:ea typeface="Economica"/>
              <a:cs typeface="Economica"/>
              <a:sym typeface="Economica"/>
            </a:endParaRPr>
          </a:p>
          <a:p>
            <a:pPr indent="0" lvl="0" marL="0" rtl="0" algn="ctr">
              <a:lnSpc>
                <a:spcPct val="100000"/>
              </a:lnSpc>
              <a:spcBef>
                <a:spcPts val="0"/>
              </a:spcBef>
              <a:spcAft>
                <a:spcPts val="0"/>
              </a:spcAft>
              <a:buNone/>
            </a:pPr>
            <a:r>
              <a:rPr b="1" lang="fr" sz="3600">
                <a:latin typeface="Economica"/>
                <a:ea typeface="Economica"/>
                <a:cs typeface="Economica"/>
                <a:sym typeface="Economica"/>
              </a:rPr>
              <a:t>Si VOUS êtes rentrés en contact avec </a:t>
            </a:r>
            <a:endParaRPr b="1" sz="3600">
              <a:latin typeface="Economica"/>
              <a:ea typeface="Economica"/>
              <a:cs typeface="Economica"/>
              <a:sym typeface="Economica"/>
            </a:endParaRPr>
          </a:p>
          <a:p>
            <a:pPr indent="0" lvl="0" marL="0" rtl="0" algn="ctr">
              <a:lnSpc>
                <a:spcPct val="100000"/>
              </a:lnSpc>
              <a:spcBef>
                <a:spcPts val="0"/>
              </a:spcBef>
              <a:spcAft>
                <a:spcPts val="0"/>
              </a:spcAft>
              <a:buNone/>
            </a:pPr>
            <a:r>
              <a:rPr b="1" lang="fr" sz="3600">
                <a:latin typeface="Economica"/>
                <a:ea typeface="Economica"/>
                <a:cs typeface="Economica"/>
                <a:sym typeface="Economica"/>
              </a:rPr>
              <a:t>NOUS </a:t>
            </a:r>
            <a:endParaRPr b="1" sz="3600">
              <a:latin typeface="Economica"/>
              <a:ea typeface="Economica"/>
              <a:cs typeface="Economica"/>
              <a:sym typeface="Economica"/>
            </a:endParaRPr>
          </a:p>
          <a:p>
            <a:pPr indent="0" lvl="0" marL="0" rtl="0" algn="ctr">
              <a:lnSpc>
                <a:spcPct val="100000"/>
              </a:lnSpc>
              <a:spcBef>
                <a:spcPts val="0"/>
              </a:spcBef>
              <a:spcAft>
                <a:spcPts val="0"/>
              </a:spcAft>
              <a:buNone/>
            </a:pPr>
            <a:r>
              <a:rPr b="1" lang="fr" sz="3600">
                <a:latin typeface="Economica"/>
                <a:ea typeface="Economica"/>
                <a:cs typeface="Economica"/>
                <a:sym typeface="Economica"/>
              </a:rPr>
              <a:t>c’est que peut-être, votre situation, </a:t>
            </a:r>
            <a:endParaRPr b="1" sz="4800">
              <a:latin typeface="Economica"/>
              <a:ea typeface="Economica"/>
              <a:cs typeface="Economica"/>
              <a:sym typeface="Economica"/>
            </a:endParaRPr>
          </a:p>
          <a:p>
            <a:pPr indent="0" lvl="0" marL="0" rtl="0" algn="ctr">
              <a:lnSpc>
                <a:spcPct val="100000"/>
              </a:lnSpc>
              <a:spcBef>
                <a:spcPts val="0"/>
              </a:spcBef>
              <a:spcAft>
                <a:spcPts val="0"/>
              </a:spcAft>
              <a:buNone/>
            </a:pPr>
            <a:r>
              <a:t/>
            </a:r>
            <a:endParaRPr b="1" sz="3600">
              <a:latin typeface="Economica"/>
              <a:ea typeface="Economica"/>
              <a:cs typeface="Economica"/>
              <a:sym typeface="Economica"/>
            </a:endParaRPr>
          </a:p>
          <a:p>
            <a:pPr indent="0" lvl="0" marL="0" rtl="0" algn="ctr">
              <a:lnSpc>
                <a:spcPct val="100000"/>
              </a:lnSpc>
              <a:spcBef>
                <a:spcPts val="0"/>
              </a:spcBef>
              <a:spcAft>
                <a:spcPts val="0"/>
              </a:spcAft>
              <a:buNone/>
            </a:pPr>
            <a:r>
              <a:rPr b="1" lang="fr" sz="3600">
                <a:latin typeface="Economica"/>
                <a:ea typeface="Economica"/>
                <a:cs typeface="Economica"/>
                <a:sym typeface="Economica"/>
              </a:rPr>
              <a:t>ressemble à celle-ci : </a:t>
            </a:r>
            <a:endParaRPr sz="3600">
              <a:highlight>
                <a:schemeClr val="lt1"/>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EUREKA….</a:t>
            </a:r>
            <a:endParaRPr/>
          </a:p>
        </p:txBody>
      </p:sp>
      <p:sp>
        <p:nvSpPr>
          <p:cNvPr id="180" name="Google Shape;180;p32"/>
          <p:cNvSpPr txBox="1"/>
          <p:nvPr>
            <p:ph idx="1" type="body"/>
          </p:nvPr>
        </p:nvSpPr>
        <p:spPr>
          <a:xfrm>
            <a:off x="276225" y="1090775"/>
            <a:ext cx="8520600" cy="3497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fr" sz="2000">
                <a:latin typeface="Economica"/>
                <a:ea typeface="Economica"/>
                <a:cs typeface="Economica"/>
                <a:sym typeface="Economica"/>
              </a:rPr>
              <a:t>En toute logique, je me suis donc posé la question suivante : pourquoi s’acharne-t-on à nourrir le cuir chevelu avec des substances dont il n’a souvent pas besoin, ou dans des proportions qui ne lui correspondent pas, -de sorte qu’il pas capable de les assimiler!-, au lieu de lui donner tout simplement CE DONT IL A BESOIN ???</a:t>
            </a:r>
            <a:endParaRPr sz="2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rPr lang="fr" sz="2000">
                <a:latin typeface="Economica"/>
                <a:ea typeface="Economica"/>
                <a:cs typeface="Economica"/>
                <a:sym typeface="Economica"/>
              </a:rPr>
              <a:t>Pourquoi ne pas adapter le protocole en </a:t>
            </a:r>
            <a:r>
              <a:rPr b="1" lang="fr" sz="2000">
                <a:latin typeface="Economica"/>
                <a:ea typeface="Economica"/>
                <a:cs typeface="Economica"/>
                <a:sym typeface="Economica"/>
              </a:rPr>
              <a:t>FONCTION DU CHEVEU</a:t>
            </a:r>
            <a:r>
              <a:rPr lang="fr" sz="2000">
                <a:latin typeface="Economica"/>
                <a:ea typeface="Economica"/>
                <a:cs typeface="Economica"/>
                <a:sym typeface="Economica"/>
              </a:rPr>
              <a:t>, et non l’inverse, en intégrant par exemple de </a:t>
            </a:r>
            <a:r>
              <a:rPr lang="fr" sz="2000">
                <a:latin typeface="Economica"/>
                <a:ea typeface="Economica"/>
                <a:cs typeface="Economica"/>
                <a:sym typeface="Economica"/>
              </a:rPr>
              <a:t>nouveaux principes actifs, et en assemblant </a:t>
            </a:r>
            <a:r>
              <a:rPr b="1" i="1" lang="fr" sz="2000">
                <a:latin typeface="Economica"/>
                <a:ea typeface="Economica"/>
                <a:cs typeface="Economica"/>
                <a:sym typeface="Economica"/>
              </a:rPr>
              <a:t>SURTOUT</a:t>
            </a:r>
            <a:r>
              <a:rPr lang="fr" sz="2000">
                <a:latin typeface="Economica"/>
                <a:ea typeface="Economica"/>
                <a:cs typeface="Economica"/>
                <a:sym typeface="Economica"/>
              </a:rPr>
              <a:t> ces derniers, </a:t>
            </a:r>
            <a:endParaRPr sz="2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rPr lang="fr" sz="2000">
                <a:latin typeface="Economica"/>
                <a:ea typeface="Economica"/>
                <a:cs typeface="Economica"/>
                <a:sym typeface="Economica"/>
              </a:rPr>
              <a:t>selon une </a:t>
            </a:r>
            <a:r>
              <a:rPr b="1" i="1" lang="fr" sz="2000">
                <a:latin typeface="Economica"/>
                <a:ea typeface="Economica"/>
                <a:cs typeface="Economica"/>
                <a:sym typeface="Economica"/>
              </a:rPr>
              <a:t>FORMULE</a:t>
            </a:r>
            <a:r>
              <a:rPr lang="fr" sz="2000">
                <a:latin typeface="Economica"/>
                <a:ea typeface="Economica"/>
                <a:cs typeface="Economica"/>
                <a:sym typeface="Economica"/>
              </a:rPr>
              <a:t> toute nouvelle ???  </a:t>
            </a:r>
            <a:endParaRPr sz="2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rPr lang="fr" sz="2000">
                <a:latin typeface="Economica"/>
                <a:ea typeface="Economica"/>
                <a:cs typeface="Economica"/>
                <a:sym typeface="Economica"/>
              </a:rPr>
              <a:t>Sous la supervision de mon ancien Mentor, un éminent professeur, je  décide donc de changer radicalement la manière  de m’y prendre…</a:t>
            </a:r>
            <a:endParaRPr sz="2000">
              <a:latin typeface="Economica"/>
              <a:ea typeface="Economica"/>
              <a:cs typeface="Economica"/>
              <a:sym typeface="Economica"/>
            </a:endParaRPr>
          </a:p>
          <a:p>
            <a:pPr indent="0" lvl="0" marL="0" rtl="0" algn="l">
              <a:lnSpc>
                <a:spcPct val="100000"/>
              </a:lnSpc>
              <a:spcBef>
                <a:spcPts val="0"/>
              </a:spcBef>
              <a:spcAft>
                <a:spcPts val="0"/>
              </a:spcAft>
              <a:buClr>
                <a:schemeClr val="dk1"/>
              </a:buClr>
              <a:buSzPts val="1100"/>
              <a:buFont typeface="Arial"/>
              <a:buNone/>
            </a:pPr>
            <a:r>
              <a:t/>
            </a:r>
            <a:endParaRPr sz="14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t/>
            </a:r>
            <a:endParaRPr sz="12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t/>
            </a:r>
            <a:endParaRPr sz="1200">
              <a:latin typeface="Economica"/>
              <a:ea typeface="Economica"/>
              <a:cs typeface="Economica"/>
              <a:sym typeface="Economica"/>
            </a:endParaRPr>
          </a:p>
          <a:p>
            <a:pPr indent="0" lvl="0" marL="0" rtl="0" algn="l">
              <a:spcBef>
                <a:spcPts val="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EUREKA….</a:t>
            </a:r>
            <a:endParaRPr/>
          </a:p>
        </p:txBody>
      </p:sp>
      <p:sp>
        <p:nvSpPr>
          <p:cNvPr id="186" name="Google Shape;186;p33"/>
          <p:cNvSpPr txBox="1"/>
          <p:nvPr>
            <p:ph idx="1" type="body"/>
          </p:nvPr>
        </p:nvSpPr>
        <p:spPr>
          <a:xfrm>
            <a:off x="276225" y="1234075"/>
            <a:ext cx="8520600" cy="3354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fr" sz="2000">
                <a:latin typeface="Economica"/>
                <a:ea typeface="Economica"/>
                <a:cs typeface="Economica"/>
                <a:sym typeface="Economica"/>
              </a:rPr>
              <a:t>Un jour, Sophie Brian, qui coiffait l’un de mes patients, m’appelle, et m’annonce une bien étrange nouvelle, qui allait bientôt devenir MA DECOUVERTE…</a:t>
            </a:r>
            <a:endParaRPr sz="2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rPr lang="fr" sz="2000">
                <a:latin typeface="Economica"/>
                <a:ea typeface="Economica"/>
                <a:cs typeface="Economica"/>
                <a:sym typeface="Economica"/>
              </a:rPr>
              <a:t>“Est-ce que tu te rends compte Sébastien, que ton traitement ne soigne pas seulement les cheveux fatigués, il fait carrément émerger du cuir chevelu de nouveaux bulbes, tous neufs !!! Qui donneront naissance à leur tour à des cheveux, tous neufs !!! Identiques à ceux que la patiente avait lorsqu’elle avait 20 ans !!!! C’est hallucinant… Ce n’est plus un traitement, c’est tout bonnement un miracle !!!! Ou un traitement Miracle !!!! Est-ce que tu prends la mesure de ce qui se passe ? Est-ce que tu prends la mesure de ton invention ????”</a:t>
            </a:r>
            <a:endParaRPr sz="2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t/>
            </a:r>
            <a:endParaRPr sz="2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rPr lang="fr" sz="2000">
                <a:latin typeface="Economica"/>
                <a:ea typeface="Economica"/>
                <a:cs typeface="Economica"/>
                <a:sym typeface="Economica"/>
              </a:rPr>
              <a:t>La Formule SSR était née….</a:t>
            </a:r>
            <a:endParaRPr sz="2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t/>
            </a:r>
            <a:endParaRPr sz="12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t/>
            </a:r>
            <a:endParaRPr sz="1200">
              <a:latin typeface="Economica"/>
              <a:ea typeface="Economica"/>
              <a:cs typeface="Economica"/>
              <a:sym typeface="Economica"/>
            </a:endParaRPr>
          </a:p>
          <a:p>
            <a:pPr indent="0" lvl="0" marL="0" rtl="0" algn="l">
              <a:spcBef>
                <a:spcPts val="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159300" y="319250"/>
            <a:ext cx="8520600" cy="239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Aujourd’hui, j’ai une chevelure dense, robuste, dont la repousse est rapide ! </a:t>
            </a:r>
            <a:endParaRPr/>
          </a:p>
          <a:p>
            <a:pPr indent="0" lvl="0" marL="0" rtl="0" algn="ctr">
              <a:spcBef>
                <a:spcPts val="0"/>
              </a:spcBef>
              <a:spcAft>
                <a:spcPts val="0"/>
              </a:spcAft>
              <a:buNone/>
            </a:pPr>
            <a:r>
              <a:rPr lang="fr"/>
              <a:t>Finies mon angoisse et ma honte d’être chauve !</a:t>
            </a:r>
            <a:endParaRPr/>
          </a:p>
        </p:txBody>
      </p:sp>
      <p:pic>
        <p:nvPicPr>
          <p:cNvPr id="192" name="Google Shape;192;p34"/>
          <p:cNvPicPr preferRelativeResize="0"/>
          <p:nvPr/>
        </p:nvPicPr>
        <p:blipFill>
          <a:blip r:embed="rId3">
            <a:alphaModFix/>
          </a:blip>
          <a:stretch>
            <a:fillRect/>
          </a:stretch>
        </p:blipFill>
        <p:spPr>
          <a:xfrm>
            <a:off x="1528050" y="3158088"/>
            <a:ext cx="1373525" cy="1804274"/>
          </a:xfrm>
          <a:prstGeom prst="rect">
            <a:avLst/>
          </a:prstGeom>
          <a:noFill/>
          <a:ln>
            <a:noFill/>
          </a:ln>
        </p:spPr>
      </p:pic>
      <p:pic>
        <p:nvPicPr>
          <p:cNvPr id="193" name="Google Shape;193;p34"/>
          <p:cNvPicPr preferRelativeResize="0"/>
          <p:nvPr/>
        </p:nvPicPr>
        <p:blipFill>
          <a:blip r:embed="rId4">
            <a:alphaModFix/>
          </a:blip>
          <a:stretch>
            <a:fillRect/>
          </a:stretch>
        </p:blipFill>
        <p:spPr>
          <a:xfrm>
            <a:off x="5722226" y="3308300"/>
            <a:ext cx="1471099" cy="1503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520850" y="1884000"/>
            <a:ext cx="7901400" cy="13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4000">
                <a:solidFill>
                  <a:srgbClr val="000000"/>
                </a:solidFill>
              </a:rPr>
              <a:t>Pour retrouver le cheveu de vos 20 ans, vous devez suivre ce protocole en 4 étapes</a:t>
            </a:r>
            <a:endParaRPr sz="4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311700" y="1916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4000"/>
              <a:t>Alors, regardons de plus près ce </a:t>
            </a:r>
            <a:r>
              <a:rPr b="1" lang="fr" sz="4000">
                <a:solidFill>
                  <a:srgbClr val="FF6F61"/>
                </a:solidFill>
              </a:rPr>
              <a:t>protocole</a:t>
            </a:r>
            <a:r>
              <a:rPr b="1" lang="fr" sz="4000">
                <a:solidFill>
                  <a:srgbClr val="FF6F61"/>
                </a:solidFill>
              </a:rPr>
              <a:t> :</a:t>
            </a:r>
            <a:endParaRPr b="1" sz="4000">
              <a:solidFill>
                <a:srgbClr val="FF6F6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fr"/>
              <a:t>PROTOCOLE SSR CHEVEU</a:t>
            </a:r>
            <a:endParaRPr b="1"/>
          </a:p>
        </p:txBody>
      </p:sp>
      <p:sp>
        <p:nvSpPr>
          <p:cNvPr id="209" name="Google Shape;209;p3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40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rPr lang="fr" sz="3000">
                <a:latin typeface="Economica"/>
                <a:ea typeface="Economica"/>
                <a:cs typeface="Economica"/>
                <a:sym typeface="Economica"/>
              </a:rPr>
              <a:t>“RETROUVER LE CHEVEU DE VOS 20 ANS ET VOTRE POUVOIR DE SEDUIRE, RAPIDEMENT, AVEC DE RARES SENSATIONS DESAGREABLES ET SANS EVICTION SOCIALE, ET FORTIFIER VOTRE CONFIANCE EN VOUS…”</a:t>
            </a:r>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359850" y="699900"/>
            <a:ext cx="84243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500"/>
              <a:t>Les 4 étapes  pour </a:t>
            </a:r>
            <a:r>
              <a:rPr lang="fr" sz="3500"/>
              <a:t>RETROUVER LE CHEVEU DE VOS 20 ANS</a:t>
            </a:r>
            <a:endParaRPr sz="3500"/>
          </a:p>
        </p:txBody>
      </p:sp>
      <p:sp>
        <p:nvSpPr>
          <p:cNvPr id="215" name="Google Shape;215;p38"/>
          <p:cNvSpPr txBox="1"/>
          <p:nvPr/>
        </p:nvSpPr>
        <p:spPr>
          <a:xfrm>
            <a:off x="2354725" y="4540700"/>
            <a:ext cx="2508600" cy="56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a:latin typeface="Open Sans"/>
              <a:ea typeface="Open Sans"/>
              <a:cs typeface="Open Sans"/>
              <a:sym typeface="Open Sans"/>
            </a:endParaRPr>
          </a:p>
          <a:p>
            <a:pPr indent="0" lvl="0" marL="0" rtl="0" algn="l">
              <a:lnSpc>
                <a:spcPct val="115000"/>
              </a:lnSpc>
              <a:spcBef>
                <a:spcPts val="1600"/>
              </a:spcBef>
              <a:spcAft>
                <a:spcPts val="1600"/>
              </a:spcAft>
              <a:buNone/>
            </a:pPr>
            <a:r>
              <a:t/>
            </a:r>
            <a:endParaRPr sz="1000">
              <a:latin typeface="Open Sans"/>
              <a:ea typeface="Open Sans"/>
              <a:cs typeface="Open Sans"/>
              <a:sym typeface="Open Sans"/>
            </a:endParaRPr>
          </a:p>
        </p:txBody>
      </p:sp>
      <p:sp>
        <p:nvSpPr>
          <p:cNvPr id="216" name="Google Shape;216;p38"/>
          <p:cNvSpPr txBox="1"/>
          <p:nvPr/>
        </p:nvSpPr>
        <p:spPr>
          <a:xfrm>
            <a:off x="-61800" y="3123625"/>
            <a:ext cx="2583900" cy="104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fr" sz="6000">
                <a:solidFill>
                  <a:srgbClr val="FF6F61"/>
                </a:solidFill>
                <a:latin typeface="Economica"/>
                <a:ea typeface="Economica"/>
                <a:cs typeface="Economica"/>
                <a:sym typeface="Economica"/>
              </a:rPr>
              <a:t>3</a:t>
            </a:r>
            <a:endParaRPr b="1">
              <a:solidFill>
                <a:srgbClr val="FF6F61"/>
              </a:solidFill>
              <a:latin typeface="Open Sans"/>
              <a:ea typeface="Open Sans"/>
              <a:cs typeface="Open Sans"/>
              <a:sym typeface="Open Sans"/>
            </a:endParaRPr>
          </a:p>
        </p:txBody>
      </p:sp>
      <p:sp>
        <p:nvSpPr>
          <p:cNvPr id="217" name="Google Shape;217;p38"/>
          <p:cNvSpPr txBox="1"/>
          <p:nvPr/>
        </p:nvSpPr>
        <p:spPr>
          <a:xfrm>
            <a:off x="4623535" y="3279518"/>
            <a:ext cx="2583900" cy="56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fr" sz="6000">
                <a:solidFill>
                  <a:srgbClr val="FF6F61"/>
                </a:solidFill>
                <a:latin typeface="Economica"/>
                <a:ea typeface="Economica"/>
                <a:cs typeface="Economica"/>
                <a:sym typeface="Economica"/>
              </a:rPr>
              <a:t>4</a:t>
            </a:r>
            <a:endParaRPr b="1">
              <a:solidFill>
                <a:srgbClr val="FF6F61"/>
              </a:solidFill>
              <a:latin typeface="Open Sans"/>
              <a:ea typeface="Open Sans"/>
              <a:cs typeface="Open Sans"/>
              <a:sym typeface="Open Sans"/>
            </a:endParaRPr>
          </a:p>
        </p:txBody>
      </p:sp>
      <p:sp>
        <p:nvSpPr>
          <p:cNvPr id="218" name="Google Shape;218;p38"/>
          <p:cNvSpPr txBox="1"/>
          <p:nvPr/>
        </p:nvSpPr>
        <p:spPr>
          <a:xfrm>
            <a:off x="1552500" y="3689950"/>
            <a:ext cx="2548500" cy="63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fr" sz="1200">
                <a:latin typeface="Open Sans"/>
                <a:ea typeface="Open Sans"/>
                <a:cs typeface="Open Sans"/>
                <a:sym typeface="Open Sans"/>
              </a:rPr>
              <a:t>REAJUSTEMENT DU PROTOCOLE SSR</a:t>
            </a:r>
            <a:endParaRPr sz="800">
              <a:solidFill>
                <a:schemeClr val="dk1"/>
              </a:solidFill>
              <a:latin typeface="Open Sans"/>
              <a:ea typeface="Open Sans"/>
              <a:cs typeface="Open Sans"/>
              <a:sym typeface="Open Sans"/>
            </a:endParaRPr>
          </a:p>
        </p:txBody>
      </p:sp>
      <p:sp>
        <p:nvSpPr>
          <p:cNvPr id="219" name="Google Shape;219;p38"/>
          <p:cNvSpPr txBox="1"/>
          <p:nvPr/>
        </p:nvSpPr>
        <p:spPr>
          <a:xfrm>
            <a:off x="4178550" y="3478200"/>
            <a:ext cx="2583900" cy="56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a:solidFill>
                <a:srgbClr val="FF6F61"/>
              </a:solidFill>
              <a:latin typeface="Open Sans"/>
              <a:ea typeface="Open Sans"/>
              <a:cs typeface="Open Sans"/>
              <a:sym typeface="Open Sans"/>
            </a:endParaRPr>
          </a:p>
        </p:txBody>
      </p:sp>
      <p:sp>
        <p:nvSpPr>
          <p:cNvPr id="220" name="Google Shape;220;p38"/>
          <p:cNvSpPr txBox="1"/>
          <p:nvPr/>
        </p:nvSpPr>
        <p:spPr>
          <a:xfrm>
            <a:off x="1583300" y="2057400"/>
            <a:ext cx="2780400" cy="1420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fr" sz="1200">
                <a:latin typeface="Open Sans"/>
                <a:ea typeface="Open Sans"/>
                <a:cs typeface="Open Sans"/>
                <a:sym typeface="Open Sans"/>
              </a:rPr>
              <a:t>LE </a:t>
            </a:r>
            <a:r>
              <a:rPr lang="fr" sz="1200">
                <a:latin typeface="Open Sans"/>
                <a:ea typeface="Open Sans"/>
                <a:cs typeface="Open Sans"/>
                <a:sym typeface="Open Sans"/>
              </a:rPr>
              <a:t>DIAGNOSTIQUE CROISE</a:t>
            </a:r>
            <a:endParaRPr sz="800">
              <a:solidFill>
                <a:schemeClr val="dk1"/>
              </a:solidFill>
              <a:latin typeface="Open Sans"/>
              <a:ea typeface="Open Sans"/>
              <a:cs typeface="Open Sans"/>
              <a:sym typeface="Open Sans"/>
            </a:endParaRPr>
          </a:p>
          <a:p>
            <a:pPr indent="0" lvl="0" marL="0" rtl="0" algn="ctr">
              <a:lnSpc>
                <a:spcPct val="115000"/>
              </a:lnSpc>
              <a:spcBef>
                <a:spcPts val="1600"/>
              </a:spcBef>
              <a:spcAft>
                <a:spcPts val="1600"/>
              </a:spcAft>
              <a:buNone/>
            </a:pPr>
            <a:r>
              <a:t/>
            </a:r>
            <a:endParaRPr b="1">
              <a:solidFill>
                <a:srgbClr val="000000"/>
              </a:solidFill>
              <a:latin typeface="Open Sans"/>
              <a:ea typeface="Open Sans"/>
              <a:cs typeface="Open Sans"/>
              <a:sym typeface="Open Sans"/>
            </a:endParaRPr>
          </a:p>
        </p:txBody>
      </p:sp>
      <p:sp>
        <p:nvSpPr>
          <p:cNvPr id="221" name="Google Shape;221;p38"/>
          <p:cNvSpPr txBox="1"/>
          <p:nvPr/>
        </p:nvSpPr>
        <p:spPr>
          <a:xfrm>
            <a:off x="4678425" y="2579050"/>
            <a:ext cx="2154300" cy="56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000">
              <a:latin typeface="Open Sans"/>
              <a:ea typeface="Open Sans"/>
              <a:cs typeface="Open Sans"/>
              <a:sym typeface="Open Sans"/>
            </a:endParaRPr>
          </a:p>
        </p:txBody>
      </p:sp>
      <p:sp>
        <p:nvSpPr>
          <p:cNvPr id="222" name="Google Shape;222;p38"/>
          <p:cNvSpPr txBox="1"/>
          <p:nvPr/>
        </p:nvSpPr>
        <p:spPr>
          <a:xfrm>
            <a:off x="-61800" y="1531200"/>
            <a:ext cx="2508600" cy="1783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fr" sz="6000">
                <a:solidFill>
                  <a:srgbClr val="FF6F61"/>
                </a:solidFill>
                <a:latin typeface="Economica"/>
                <a:ea typeface="Economica"/>
                <a:cs typeface="Economica"/>
                <a:sym typeface="Economica"/>
              </a:rPr>
              <a:t>1</a:t>
            </a:r>
            <a:endParaRPr b="1">
              <a:solidFill>
                <a:srgbClr val="43F5C1"/>
              </a:solidFill>
              <a:latin typeface="Open Sans"/>
              <a:ea typeface="Open Sans"/>
              <a:cs typeface="Open Sans"/>
              <a:sym typeface="Open Sans"/>
            </a:endParaRPr>
          </a:p>
        </p:txBody>
      </p:sp>
      <p:sp>
        <p:nvSpPr>
          <p:cNvPr id="223" name="Google Shape;223;p38"/>
          <p:cNvSpPr txBox="1"/>
          <p:nvPr/>
        </p:nvSpPr>
        <p:spPr>
          <a:xfrm>
            <a:off x="6376475" y="1954463"/>
            <a:ext cx="2219700" cy="90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fr" sz="1100">
                <a:solidFill>
                  <a:schemeClr val="dk1"/>
                </a:solidFill>
                <a:latin typeface="Open Sans"/>
                <a:ea typeface="Open Sans"/>
                <a:cs typeface="Open Sans"/>
                <a:sym typeface="Open Sans"/>
              </a:rPr>
              <a:t>DEMARRAGE DU DOUBLE SUIVI : LIFTING CAPILLAIRE + FORMULE SSR</a:t>
            </a:r>
            <a:endParaRPr sz="1100">
              <a:solidFill>
                <a:schemeClr val="dk1"/>
              </a:solidFill>
              <a:latin typeface="Open Sans"/>
              <a:ea typeface="Open Sans"/>
              <a:cs typeface="Open Sans"/>
              <a:sym typeface="Open Sans"/>
            </a:endParaRPr>
          </a:p>
        </p:txBody>
      </p:sp>
      <p:sp>
        <p:nvSpPr>
          <p:cNvPr id="224" name="Google Shape;224;p38"/>
          <p:cNvSpPr txBox="1"/>
          <p:nvPr/>
        </p:nvSpPr>
        <p:spPr>
          <a:xfrm>
            <a:off x="4101000" y="1604229"/>
            <a:ext cx="2583900" cy="90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fr" sz="6000">
                <a:solidFill>
                  <a:srgbClr val="FF6F61"/>
                </a:solidFill>
                <a:latin typeface="Economica"/>
                <a:ea typeface="Economica"/>
                <a:cs typeface="Economica"/>
                <a:sym typeface="Economica"/>
              </a:rPr>
              <a:t>      2</a:t>
            </a:r>
            <a:endParaRPr sz="6000">
              <a:solidFill>
                <a:srgbClr val="FF6F61"/>
              </a:solidFill>
              <a:latin typeface="Economica"/>
              <a:ea typeface="Economica"/>
              <a:cs typeface="Economica"/>
              <a:sym typeface="Economica"/>
            </a:endParaRPr>
          </a:p>
          <a:p>
            <a:pPr indent="0" lvl="0" marL="0" rtl="0" algn="ctr">
              <a:lnSpc>
                <a:spcPct val="115000"/>
              </a:lnSpc>
              <a:spcBef>
                <a:spcPts val="1600"/>
              </a:spcBef>
              <a:spcAft>
                <a:spcPts val="0"/>
              </a:spcAft>
              <a:buNone/>
            </a:pPr>
            <a:r>
              <a:t/>
            </a:r>
            <a:endParaRPr sz="1100">
              <a:solidFill>
                <a:schemeClr val="dk1"/>
              </a:solidFill>
              <a:latin typeface="Open Sans"/>
              <a:ea typeface="Open Sans"/>
              <a:cs typeface="Open Sans"/>
              <a:sym typeface="Open Sans"/>
            </a:endParaRPr>
          </a:p>
          <a:p>
            <a:pPr indent="0" lvl="0" marL="0" rtl="0" algn="ctr">
              <a:lnSpc>
                <a:spcPct val="115000"/>
              </a:lnSpc>
              <a:spcBef>
                <a:spcPts val="1600"/>
              </a:spcBef>
              <a:spcAft>
                <a:spcPts val="1600"/>
              </a:spcAft>
              <a:buNone/>
            </a:pPr>
            <a:r>
              <a:t/>
            </a:r>
            <a:endParaRPr sz="6000">
              <a:solidFill>
                <a:srgbClr val="FF6F61"/>
              </a:solidFill>
              <a:latin typeface="Economica"/>
              <a:ea typeface="Economica"/>
              <a:cs typeface="Economica"/>
              <a:sym typeface="Economica"/>
            </a:endParaRPr>
          </a:p>
        </p:txBody>
      </p:sp>
      <p:sp>
        <p:nvSpPr>
          <p:cNvPr id="225" name="Google Shape;225;p38"/>
          <p:cNvSpPr txBox="1"/>
          <p:nvPr/>
        </p:nvSpPr>
        <p:spPr>
          <a:xfrm>
            <a:off x="6334625" y="3279550"/>
            <a:ext cx="2303400" cy="104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sz="800">
              <a:solidFill>
                <a:schemeClr val="dk1"/>
              </a:solidFill>
              <a:latin typeface="Open Sans"/>
              <a:ea typeface="Open Sans"/>
              <a:cs typeface="Open Sans"/>
              <a:sym typeface="Open Sans"/>
            </a:endParaRPr>
          </a:p>
          <a:p>
            <a:pPr indent="0" lvl="0" marL="0" rtl="0" algn="ctr">
              <a:lnSpc>
                <a:spcPct val="115000"/>
              </a:lnSpc>
              <a:spcBef>
                <a:spcPts val="1600"/>
              </a:spcBef>
              <a:spcAft>
                <a:spcPts val="1600"/>
              </a:spcAft>
              <a:buNone/>
            </a:pPr>
            <a:r>
              <a:rPr lang="fr" sz="1200">
                <a:latin typeface="Open Sans"/>
                <a:ea typeface="Open Sans"/>
                <a:cs typeface="Open Sans"/>
                <a:sym typeface="Open Sans"/>
              </a:rPr>
              <a:t>SORTIE PROGRESSIVE DU PROTOCOLE</a:t>
            </a:r>
            <a:endParaRPr sz="1200">
              <a:solidFill>
                <a:srgbClr val="000000"/>
              </a:solidFill>
              <a:latin typeface="Open Sans"/>
              <a:ea typeface="Open Sans"/>
              <a:cs typeface="Open Sans"/>
              <a:sym typeface="Open Sans"/>
            </a:endParaRPr>
          </a:p>
        </p:txBody>
      </p:sp>
      <p:sp>
        <p:nvSpPr>
          <p:cNvPr id="226" name="Google Shape;226;p38"/>
          <p:cNvSpPr txBox="1"/>
          <p:nvPr/>
        </p:nvSpPr>
        <p:spPr>
          <a:xfrm>
            <a:off x="466425" y="127995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t/>
            </a:r>
            <a:endParaRPr/>
          </a:p>
        </p:txBody>
      </p:sp>
      <p:pic>
        <p:nvPicPr>
          <p:cNvPr id="227" name="Google Shape;227;p38"/>
          <p:cNvPicPr preferRelativeResize="0"/>
          <p:nvPr/>
        </p:nvPicPr>
        <p:blipFill>
          <a:blip r:embed="rId3">
            <a:alphaModFix/>
          </a:blip>
          <a:stretch>
            <a:fillRect/>
          </a:stretch>
        </p:blipFill>
        <p:spPr>
          <a:xfrm>
            <a:off x="2419626" y="1432798"/>
            <a:ext cx="814250" cy="673402"/>
          </a:xfrm>
          <a:prstGeom prst="rect">
            <a:avLst/>
          </a:prstGeom>
          <a:noFill/>
          <a:ln>
            <a:noFill/>
          </a:ln>
        </p:spPr>
      </p:pic>
      <p:pic>
        <p:nvPicPr>
          <p:cNvPr id="228" name="Google Shape;228;p38"/>
          <p:cNvPicPr preferRelativeResize="0"/>
          <p:nvPr/>
        </p:nvPicPr>
        <p:blipFill>
          <a:blip r:embed="rId4">
            <a:alphaModFix/>
          </a:blip>
          <a:stretch>
            <a:fillRect/>
          </a:stretch>
        </p:blipFill>
        <p:spPr>
          <a:xfrm>
            <a:off x="7079200" y="1348300"/>
            <a:ext cx="814250" cy="606176"/>
          </a:xfrm>
          <a:prstGeom prst="rect">
            <a:avLst/>
          </a:prstGeom>
          <a:noFill/>
          <a:ln>
            <a:noFill/>
          </a:ln>
        </p:spPr>
      </p:pic>
      <p:pic>
        <p:nvPicPr>
          <p:cNvPr id="229" name="Google Shape;229;p38"/>
          <p:cNvPicPr preferRelativeResize="0"/>
          <p:nvPr/>
        </p:nvPicPr>
        <p:blipFill>
          <a:blip r:embed="rId5">
            <a:alphaModFix/>
          </a:blip>
          <a:stretch>
            <a:fillRect/>
          </a:stretch>
        </p:blipFill>
        <p:spPr>
          <a:xfrm>
            <a:off x="7012500" y="2955964"/>
            <a:ext cx="814250" cy="633586"/>
          </a:xfrm>
          <a:prstGeom prst="rect">
            <a:avLst/>
          </a:prstGeom>
          <a:noFill/>
          <a:ln>
            <a:noFill/>
          </a:ln>
        </p:spPr>
      </p:pic>
      <p:pic>
        <p:nvPicPr>
          <p:cNvPr id="230" name="Google Shape;230;p38"/>
          <p:cNvPicPr preferRelativeResize="0"/>
          <p:nvPr/>
        </p:nvPicPr>
        <p:blipFill>
          <a:blip r:embed="rId6">
            <a:alphaModFix/>
          </a:blip>
          <a:stretch>
            <a:fillRect/>
          </a:stretch>
        </p:blipFill>
        <p:spPr>
          <a:xfrm>
            <a:off x="2449614" y="2982263"/>
            <a:ext cx="754275" cy="6823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9"/>
          <p:cNvSpPr txBox="1"/>
          <p:nvPr>
            <p:ph type="title"/>
          </p:nvPr>
        </p:nvSpPr>
        <p:spPr>
          <a:xfrm>
            <a:off x="311700" y="315925"/>
            <a:ext cx="9012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2800"/>
              <a:t>Etape 1 : LE </a:t>
            </a:r>
            <a:r>
              <a:rPr lang="fr" sz="2800"/>
              <a:t>DIAGNOSTIC</a:t>
            </a:r>
            <a:r>
              <a:rPr lang="fr" sz="2800"/>
              <a:t> CROISE </a:t>
            </a:r>
            <a:endParaRPr sz="2800"/>
          </a:p>
        </p:txBody>
      </p:sp>
      <p:sp>
        <p:nvSpPr>
          <p:cNvPr id="236" name="Google Shape;236;p39"/>
          <p:cNvSpPr txBox="1"/>
          <p:nvPr>
            <p:ph idx="1" type="body"/>
          </p:nvPr>
        </p:nvSpPr>
        <p:spPr>
          <a:xfrm>
            <a:off x="443400" y="1225225"/>
            <a:ext cx="8388900" cy="3354000"/>
          </a:xfrm>
          <a:prstGeom prst="rect">
            <a:avLst/>
          </a:prstGeom>
        </p:spPr>
        <p:txBody>
          <a:bodyPr anchorCtr="0" anchor="t" bIns="91425" lIns="91425" spcFirstLastPara="1" rIns="91425" wrap="square" tIns="91425">
            <a:noAutofit/>
          </a:bodyPr>
          <a:lstStyle/>
          <a:p>
            <a:pPr indent="0" lvl="0" marL="0" rtl="0" algn="just">
              <a:lnSpc>
                <a:spcPct val="127999"/>
              </a:lnSpc>
              <a:spcBef>
                <a:spcPts val="0"/>
              </a:spcBef>
              <a:spcAft>
                <a:spcPts val="0"/>
              </a:spcAft>
              <a:buClr>
                <a:schemeClr val="dk1"/>
              </a:buClr>
              <a:buSzPts val="1100"/>
              <a:buFont typeface="Arial"/>
              <a:buNone/>
            </a:pPr>
            <a:r>
              <a:rPr lang="fr" sz="1200">
                <a:solidFill>
                  <a:srgbClr val="1D2129"/>
                </a:solidFill>
                <a:highlight>
                  <a:srgbClr val="FFFFFF"/>
                </a:highlight>
              </a:rPr>
              <a:t>Un diagnostic croisé, (1h), est réalisé en totale synergie par  le coach capillaire et le Praticien Formule SSR.</a:t>
            </a:r>
            <a:endParaRPr sz="1200">
              <a:solidFill>
                <a:srgbClr val="1D2129"/>
              </a:solidFill>
              <a:highlight>
                <a:srgbClr val="FFFFFF"/>
              </a:highlight>
            </a:endParaRPr>
          </a:p>
          <a:p>
            <a:pPr indent="0" lvl="0" marL="0" rtl="0" algn="just">
              <a:lnSpc>
                <a:spcPct val="127999"/>
              </a:lnSpc>
              <a:spcBef>
                <a:spcPts val="0"/>
              </a:spcBef>
              <a:spcAft>
                <a:spcPts val="0"/>
              </a:spcAft>
              <a:buClr>
                <a:schemeClr val="dk1"/>
              </a:buClr>
              <a:buSzPts val="1100"/>
              <a:buFont typeface="Arial"/>
              <a:buNone/>
            </a:pPr>
            <a:r>
              <a:t/>
            </a:r>
            <a:endParaRPr sz="1200">
              <a:solidFill>
                <a:srgbClr val="1D2129"/>
              </a:solidFill>
              <a:highlight>
                <a:srgbClr val="FFFFFF"/>
              </a:highlight>
            </a:endParaRPr>
          </a:p>
          <a:p>
            <a:pPr indent="0" lvl="0" marL="0" rtl="0" algn="just">
              <a:lnSpc>
                <a:spcPct val="127999"/>
              </a:lnSpc>
              <a:spcBef>
                <a:spcPts val="0"/>
              </a:spcBef>
              <a:spcAft>
                <a:spcPts val="0"/>
              </a:spcAft>
              <a:buClr>
                <a:schemeClr val="dk1"/>
              </a:buClr>
              <a:buSzPts val="1100"/>
              <a:buFont typeface="Arial"/>
              <a:buNone/>
            </a:pPr>
            <a:r>
              <a:rPr lang="fr" sz="1200">
                <a:solidFill>
                  <a:srgbClr val="1D2129"/>
                </a:solidFill>
                <a:highlight>
                  <a:srgbClr val="FFFFFF"/>
                </a:highlight>
              </a:rPr>
              <a:t>Ce diagnostic porte à la fois sur l’origine de votre problème de cheveu (alopécie de traction, alopécie androgénique, stress, …), sur la qualité d’implantation de votre cheveu, sur la configuration particulière de votre cuir chevelu, et enfin, sur ses carences métaboliques (sous-hydratation cellulaire , carence en vitamines…)</a:t>
            </a:r>
            <a:endParaRPr sz="1200">
              <a:solidFill>
                <a:srgbClr val="1D2129"/>
              </a:solidFill>
              <a:highlight>
                <a:srgbClr val="FFFFFF"/>
              </a:highlight>
            </a:endParaRPr>
          </a:p>
          <a:p>
            <a:pPr indent="0" lvl="0" marL="0" rtl="0" algn="ctr">
              <a:lnSpc>
                <a:spcPct val="127999"/>
              </a:lnSpc>
              <a:spcBef>
                <a:spcPts val="0"/>
              </a:spcBef>
              <a:spcAft>
                <a:spcPts val="0"/>
              </a:spcAft>
              <a:buClr>
                <a:schemeClr val="dk1"/>
              </a:buClr>
              <a:buSzPts val="1100"/>
              <a:buFont typeface="Arial"/>
              <a:buNone/>
            </a:pPr>
            <a:r>
              <a:t/>
            </a:r>
            <a:endParaRPr b="1" sz="1100">
              <a:solidFill>
                <a:srgbClr val="1D2129"/>
              </a:solidFill>
              <a:highlight>
                <a:srgbClr val="FFFF00"/>
              </a:highlight>
            </a:endParaRPr>
          </a:p>
          <a:p>
            <a:pPr indent="0" lvl="0" marL="0" rtl="0" algn="l">
              <a:lnSpc>
                <a:spcPct val="127999"/>
              </a:lnSpc>
              <a:spcBef>
                <a:spcPts val="0"/>
              </a:spcBef>
              <a:spcAft>
                <a:spcPts val="0"/>
              </a:spcAft>
              <a:buClr>
                <a:schemeClr val="dk1"/>
              </a:buClr>
              <a:buSzPts val="1100"/>
              <a:buFont typeface="Arial"/>
              <a:buNone/>
            </a:pPr>
            <a:r>
              <a:rPr lang="fr" sz="1400">
                <a:solidFill>
                  <a:srgbClr val="1D2129"/>
                </a:solidFill>
                <a:highlight>
                  <a:srgbClr val="FFFF00"/>
                </a:highlight>
              </a:rPr>
              <a:t>A L’ISSUE DE L’ETAPE 1 :  </a:t>
            </a:r>
            <a:endParaRPr sz="1400">
              <a:solidFill>
                <a:srgbClr val="1D2129"/>
              </a:solidFill>
              <a:highlight>
                <a:srgbClr val="FFFF00"/>
              </a:highlight>
            </a:endParaRPr>
          </a:p>
          <a:p>
            <a:pPr indent="0" lvl="0" marL="0" rtl="0" algn="l">
              <a:lnSpc>
                <a:spcPct val="127999"/>
              </a:lnSpc>
              <a:spcBef>
                <a:spcPts val="0"/>
              </a:spcBef>
              <a:spcAft>
                <a:spcPts val="0"/>
              </a:spcAft>
              <a:buClr>
                <a:schemeClr val="dk1"/>
              </a:buClr>
              <a:buSzPts val="1100"/>
              <a:buFont typeface="Arial"/>
              <a:buNone/>
            </a:pPr>
            <a:r>
              <a:rPr lang="fr" sz="1400" u="sng">
                <a:solidFill>
                  <a:srgbClr val="1D2129"/>
                </a:solidFill>
                <a:highlight>
                  <a:srgbClr val="FFFFFF"/>
                </a:highlight>
              </a:rPr>
              <a:t>Mise en place d’un protocole d’action personnalisé comprenant :</a:t>
            </a:r>
            <a:endParaRPr sz="1400" u="sng">
              <a:solidFill>
                <a:srgbClr val="1D2129"/>
              </a:solidFill>
              <a:highlight>
                <a:srgbClr val="FFFFFF"/>
              </a:highlight>
            </a:endParaRPr>
          </a:p>
          <a:p>
            <a:pPr indent="0" lvl="0" marL="457200" rtl="0" algn="l">
              <a:lnSpc>
                <a:spcPct val="127999"/>
              </a:lnSpc>
              <a:spcBef>
                <a:spcPts val="0"/>
              </a:spcBef>
              <a:spcAft>
                <a:spcPts val="0"/>
              </a:spcAft>
              <a:buNone/>
            </a:pPr>
            <a:r>
              <a:t/>
            </a:r>
            <a:endParaRPr b="1" sz="1100">
              <a:solidFill>
                <a:srgbClr val="1D2129"/>
              </a:solidFill>
              <a:highlight>
                <a:srgbClr val="FFFFFF"/>
              </a:highlight>
            </a:endParaRPr>
          </a:p>
          <a:p>
            <a:pPr indent="-317500" lvl="0" marL="457200" rtl="0" algn="l">
              <a:lnSpc>
                <a:spcPct val="127999"/>
              </a:lnSpc>
              <a:spcBef>
                <a:spcPts val="0"/>
              </a:spcBef>
              <a:spcAft>
                <a:spcPts val="0"/>
              </a:spcAft>
              <a:buClr>
                <a:srgbClr val="1D2129"/>
              </a:buClr>
              <a:buSzPts val="1400"/>
              <a:buChar char="-"/>
            </a:pPr>
            <a:r>
              <a:rPr b="1" lang="fr" sz="1400">
                <a:solidFill>
                  <a:srgbClr val="1D2129"/>
                </a:solidFill>
                <a:highlight>
                  <a:srgbClr val="FFFFFF"/>
                </a:highlight>
              </a:rPr>
              <a:t>1- LE PROFILAGE de VOTRE PROGRAMME DE LIFTING CAPILLAIRE</a:t>
            </a:r>
            <a:endParaRPr b="1" sz="1400">
              <a:solidFill>
                <a:srgbClr val="1D2129"/>
              </a:solidFill>
              <a:highlight>
                <a:srgbClr val="FFFFFF"/>
              </a:highlight>
            </a:endParaRPr>
          </a:p>
          <a:p>
            <a:pPr indent="-317500" lvl="0" marL="457200" rtl="0" algn="l">
              <a:lnSpc>
                <a:spcPct val="127999"/>
              </a:lnSpc>
              <a:spcBef>
                <a:spcPts val="0"/>
              </a:spcBef>
              <a:spcAft>
                <a:spcPts val="0"/>
              </a:spcAft>
              <a:buClr>
                <a:srgbClr val="1D2129"/>
              </a:buClr>
              <a:buSzPts val="1400"/>
              <a:buChar char="-"/>
            </a:pPr>
            <a:r>
              <a:rPr b="1" lang="fr" sz="1400">
                <a:solidFill>
                  <a:srgbClr val="1D2129"/>
                </a:solidFill>
                <a:highlight>
                  <a:srgbClr val="FFFFFF"/>
                </a:highlight>
              </a:rPr>
              <a:t>2- LE PROFILAGE  de VOTRE FORMULE SSR CHEVEU</a:t>
            </a:r>
            <a:endParaRPr b="1" sz="1400">
              <a:solidFill>
                <a:srgbClr val="1D2129"/>
              </a:solidFill>
              <a:highlight>
                <a:srgbClr val="FFFFFF"/>
              </a:highlight>
            </a:endParaRPr>
          </a:p>
          <a:p>
            <a:pPr indent="0" lvl="0" marL="0" rtl="0" algn="just">
              <a:lnSpc>
                <a:spcPct val="127999"/>
              </a:lnSpc>
              <a:spcBef>
                <a:spcPts val="0"/>
              </a:spcBef>
              <a:spcAft>
                <a:spcPts val="0"/>
              </a:spcAft>
              <a:buClr>
                <a:schemeClr val="dk1"/>
              </a:buClr>
              <a:buSzPts val="1100"/>
              <a:buFont typeface="Arial"/>
              <a:buNone/>
            </a:pPr>
            <a:r>
              <a:t/>
            </a:r>
            <a:endParaRPr sz="1100">
              <a:solidFill>
                <a:srgbClr val="1D2129"/>
              </a:solidFill>
              <a:highlight>
                <a:schemeClr val="lt1"/>
              </a:highlight>
            </a:endParaRPr>
          </a:p>
          <a:p>
            <a:pPr indent="0" lvl="0" marL="0" rtl="0" algn="just">
              <a:spcBef>
                <a:spcPts val="0"/>
              </a:spcBef>
              <a:spcAft>
                <a:spcPts val="1600"/>
              </a:spcAft>
              <a:buNone/>
            </a:pPr>
            <a:r>
              <a:t/>
            </a:r>
            <a:endParaRPr b="1"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800"/>
              <a:t>Etape 2 : </a:t>
            </a:r>
            <a:r>
              <a:rPr lang="fr" sz="2800"/>
              <a:t>DEMARRAGE DU DOUBLE SUIVI (3mois)</a:t>
            </a:r>
            <a:endParaRPr sz="2800"/>
          </a:p>
        </p:txBody>
      </p:sp>
      <p:sp>
        <p:nvSpPr>
          <p:cNvPr id="242" name="Google Shape;242;p4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17500" lvl="0" marL="457200" rtl="0" algn="l">
              <a:lnSpc>
                <a:spcPct val="127999"/>
              </a:lnSpc>
              <a:spcBef>
                <a:spcPts val="0"/>
              </a:spcBef>
              <a:spcAft>
                <a:spcPts val="0"/>
              </a:spcAft>
              <a:buClr>
                <a:srgbClr val="1D2129"/>
              </a:buClr>
              <a:buSzPts val="1400"/>
              <a:buChar char="-"/>
            </a:pPr>
            <a:r>
              <a:rPr lang="fr" sz="1400">
                <a:solidFill>
                  <a:srgbClr val="1D2129"/>
                </a:solidFill>
                <a:highlight>
                  <a:srgbClr val="FFFFFF"/>
                </a:highlight>
              </a:rPr>
              <a:t>Démarrage du Programme SSR LIFTING (3 séances)</a:t>
            </a:r>
            <a:endParaRPr sz="1400">
              <a:solidFill>
                <a:srgbClr val="1D2129"/>
              </a:solidFill>
              <a:highlight>
                <a:srgbClr val="FFFFFF"/>
              </a:highlight>
            </a:endParaRPr>
          </a:p>
          <a:p>
            <a:pPr indent="-317500" lvl="0" marL="457200" rtl="0" algn="l">
              <a:lnSpc>
                <a:spcPct val="127999"/>
              </a:lnSpc>
              <a:spcBef>
                <a:spcPts val="0"/>
              </a:spcBef>
              <a:spcAft>
                <a:spcPts val="0"/>
              </a:spcAft>
              <a:buClr>
                <a:srgbClr val="1D2129"/>
              </a:buClr>
              <a:buSzPts val="1400"/>
              <a:buChar char="-"/>
            </a:pPr>
            <a:r>
              <a:rPr lang="fr" sz="1400">
                <a:solidFill>
                  <a:srgbClr val="1D2129"/>
                </a:solidFill>
                <a:highlight>
                  <a:srgbClr val="FFFFFF"/>
                </a:highlight>
              </a:rPr>
              <a:t>Démarrage de la Formule SSR CHEVEU (6 séances),</a:t>
            </a:r>
            <a:endParaRPr sz="1400">
              <a:solidFill>
                <a:srgbClr val="1D2129"/>
              </a:solidFill>
              <a:highlight>
                <a:srgbClr val="FFFFFF"/>
              </a:highlight>
            </a:endParaRPr>
          </a:p>
          <a:p>
            <a:pPr indent="-317500" lvl="0" marL="457200" rtl="0" algn="l">
              <a:lnSpc>
                <a:spcPct val="127999"/>
              </a:lnSpc>
              <a:spcBef>
                <a:spcPts val="0"/>
              </a:spcBef>
              <a:spcAft>
                <a:spcPts val="0"/>
              </a:spcAft>
              <a:buClr>
                <a:srgbClr val="1D2129"/>
              </a:buClr>
              <a:buSzPts val="1400"/>
              <a:buChar char="-"/>
            </a:pPr>
            <a:r>
              <a:rPr lang="fr" sz="1400">
                <a:solidFill>
                  <a:srgbClr val="1D2129"/>
                </a:solidFill>
                <a:highlight>
                  <a:srgbClr val="FFFFFF"/>
                </a:highlight>
              </a:rPr>
              <a:t>Mise en place du plan d’action (conseils ciblés</a:t>
            </a:r>
            <a:r>
              <a:rPr b="1" lang="fr" sz="1400">
                <a:solidFill>
                  <a:srgbClr val="1D2129"/>
                </a:solidFill>
                <a:highlight>
                  <a:srgbClr val="FFFFFF"/>
                </a:highlight>
              </a:rPr>
              <a:t>)</a:t>
            </a:r>
            <a:endParaRPr b="1" sz="1400">
              <a:solidFill>
                <a:srgbClr val="1D2129"/>
              </a:solidFill>
              <a:highlight>
                <a:srgbClr val="FFFFFF"/>
              </a:highlight>
            </a:endParaRPr>
          </a:p>
          <a:p>
            <a:pPr indent="0" lvl="0" marL="0" rtl="0" algn="l">
              <a:lnSpc>
                <a:spcPct val="127999"/>
              </a:lnSpc>
              <a:spcBef>
                <a:spcPts val="0"/>
              </a:spcBef>
              <a:spcAft>
                <a:spcPts val="0"/>
              </a:spcAft>
              <a:buNone/>
            </a:pPr>
            <a:r>
              <a:t/>
            </a:r>
            <a:endParaRPr b="1" sz="1400">
              <a:solidFill>
                <a:srgbClr val="1D2129"/>
              </a:solidFill>
              <a:highlight>
                <a:srgbClr val="FFFFFF"/>
              </a:highlight>
            </a:endParaRPr>
          </a:p>
          <a:p>
            <a:pPr indent="0" lvl="0" marL="0" rtl="0" algn="l">
              <a:lnSpc>
                <a:spcPct val="127999"/>
              </a:lnSpc>
              <a:spcBef>
                <a:spcPts val="0"/>
              </a:spcBef>
              <a:spcAft>
                <a:spcPts val="0"/>
              </a:spcAft>
              <a:buClr>
                <a:schemeClr val="dk1"/>
              </a:buClr>
              <a:buSzPts val="1100"/>
              <a:buFont typeface="Arial"/>
              <a:buNone/>
            </a:pPr>
            <a:r>
              <a:t/>
            </a:r>
            <a:endParaRPr b="1" sz="1400" u="sng">
              <a:solidFill>
                <a:srgbClr val="1D2129"/>
              </a:solidFill>
              <a:highlight>
                <a:srgbClr val="FFFF00"/>
              </a:highlight>
            </a:endParaRPr>
          </a:p>
          <a:p>
            <a:pPr indent="0" lvl="0" marL="0" rtl="0" algn="l">
              <a:lnSpc>
                <a:spcPct val="127999"/>
              </a:lnSpc>
              <a:spcBef>
                <a:spcPts val="0"/>
              </a:spcBef>
              <a:spcAft>
                <a:spcPts val="0"/>
              </a:spcAft>
              <a:buClr>
                <a:schemeClr val="dk1"/>
              </a:buClr>
              <a:buSzPts val="1100"/>
              <a:buFont typeface="Arial"/>
              <a:buNone/>
            </a:pPr>
            <a:r>
              <a:rPr b="1" lang="fr" sz="1400">
                <a:solidFill>
                  <a:srgbClr val="1D2129"/>
                </a:solidFill>
                <a:highlight>
                  <a:srgbClr val="FFFF00"/>
                </a:highlight>
              </a:rPr>
              <a:t>A L’ISSUE DE L’ETAPE 2 : </a:t>
            </a:r>
            <a:endParaRPr b="1" sz="1400" u="sng">
              <a:solidFill>
                <a:srgbClr val="1D2129"/>
              </a:solidFill>
              <a:highlight>
                <a:srgbClr val="FFFF00"/>
              </a:highlight>
            </a:endParaRPr>
          </a:p>
          <a:p>
            <a:pPr indent="0" lvl="0" marL="0" rtl="0" algn="l">
              <a:lnSpc>
                <a:spcPct val="127999"/>
              </a:lnSpc>
              <a:spcBef>
                <a:spcPts val="0"/>
              </a:spcBef>
              <a:spcAft>
                <a:spcPts val="0"/>
              </a:spcAft>
              <a:buClr>
                <a:schemeClr val="dk1"/>
              </a:buClr>
              <a:buSzPts val="1100"/>
              <a:buFont typeface="Arial"/>
              <a:buNone/>
            </a:pPr>
            <a:r>
              <a:rPr b="1" lang="fr" sz="1400">
                <a:solidFill>
                  <a:srgbClr val="1D2129"/>
                </a:solidFill>
                <a:highlight>
                  <a:srgbClr val="FFFFFF"/>
                </a:highlight>
              </a:rPr>
              <a:t>La repousse du cheveu n’est plus simplement visible (fin du 2ème mois), c’est l’épaisseur même de toute  la chevelure qui devient visible. </a:t>
            </a:r>
            <a:endParaRPr b="1" sz="1400">
              <a:solidFill>
                <a:srgbClr val="1D2129"/>
              </a:solidFill>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2800"/>
              <a:t>Etape 3: REAJUSTEMENT DU PROTOCOLE</a:t>
            </a:r>
            <a:endParaRPr sz="2800"/>
          </a:p>
        </p:txBody>
      </p:sp>
      <p:sp>
        <p:nvSpPr>
          <p:cNvPr id="248" name="Google Shape;248;p4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050">
              <a:solidFill>
                <a:srgbClr val="1D2129"/>
              </a:solidFill>
              <a:highlight>
                <a:srgbClr val="FFFFFF"/>
              </a:highlight>
            </a:endParaRPr>
          </a:p>
          <a:p>
            <a:pPr indent="-317500" lvl="0" marL="457200" rtl="0" algn="l">
              <a:lnSpc>
                <a:spcPct val="127999"/>
              </a:lnSpc>
              <a:spcBef>
                <a:spcPts val="0"/>
              </a:spcBef>
              <a:spcAft>
                <a:spcPts val="0"/>
              </a:spcAft>
              <a:buClr>
                <a:srgbClr val="1D2129"/>
              </a:buClr>
              <a:buSzPts val="1400"/>
              <a:buChar char="-"/>
            </a:pPr>
            <a:r>
              <a:rPr lang="fr" sz="1400">
                <a:solidFill>
                  <a:srgbClr val="1D2129"/>
                </a:solidFill>
                <a:highlight>
                  <a:srgbClr val="FFFFFF"/>
                </a:highlight>
              </a:rPr>
              <a:t>Bilan concerté de l’étape 2</a:t>
            </a:r>
            <a:endParaRPr sz="1400">
              <a:solidFill>
                <a:srgbClr val="1D2129"/>
              </a:solidFill>
              <a:highlight>
                <a:srgbClr val="FFFFFF"/>
              </a:highlight>
            </a:endParaRPr>
          </a:p>
          <a:p>
            <a:pPr indent="-317500" lvl="0" marL="457200" rtl="0" algn="l">
              <a:lnSpc>
                <a:spcPct val="127999"/>
              </a:lnSpc>
              <a:spcBef>
                <a:spcPts val="0"/>
              </a:spcBef>
              <a:spcAft>
                <a:spcPts val="0"/>
              </a:spcAft>
              <a:buClr>
                <a:srgbClr val="1D2129"/>
              </a:buClr>
              <a:buSzPts val="1400"/>
              <a:buChar char="-"/>
            </a:pPr>
            <a:r>
              <a:rPr lang="fr" sz="1400">
                <a:solidFill>
                  <a:srgbClr val="1D2129"/>
                </a:solidFill>
                <a:highlight>
                  <a:srgbClr val="FFFFFF"/>
                </a:highlight>
              </a:rPr>
              <a:t>Réajustement si nécessaire des conseils ciblés</a:t>
            </a:r>
            <a:endParaRPr sz="1400">
              <a:solidFill>
                <a:srgbClr val="1D2129"/>
              </a:solidFill>
              <a:highlight>
                <a:srgbClr val="FFFFFF"/>
              </a:highlight>
            </a:endParaRPr>
          </a:p>
          <a:p>
            <a:pPr indent="-317500" lvl="0" marL="457200" rtl="0" algn="l">
              <a:lnSpc>
                <a:spcPct val="127999"/>
              </a:lnSpc>
              <a:spcBef>
                <a:spcPts val="0"/>
              </a:spcBef>
              <a:spcAft>
                <a:spcPts val="0"/>
              </a:spcAft>
              <a:buClr>
                <a:srgbClr val="1D2129"/>
              </a:buClr>
              <a:buSzPts val="1400"/>
              <a:buChar char="-"/>
            </a:pPr>
            <a:r>
              <a:rPr lang="fr" sz="1400">
                <a:solidFill>
                  <a:srgbClr val="1D2129"/>
                </a:solidFill>
                <a:highlight>
                  <a:srgbClr val="FFFFFF"/>
                </a:highlight>
              </a:rPr>
              <a:t>Poursuite du Programme SSR Lifting  et de la Formule SSR CHEVEU (1mois)</a:t>
            </a:r>
            <a:endParaRPr sz="1400">
              <a:solidFill>
                <a:srgbClr val="1D2129"/>
              </a:solidFill>
              <a:highlight>
                <a:srgbClr val="FFFFFF"/>
              </a:highlight>
            </a:endParaRPr>
          </a:p>
          <a:p>
            <a:pPr indent="0" lvl="0" marL="457200" rtl="0" algn="l">
              <a:lnSpc>
                <a:spcPct val="127999"/>
              </a:lnSpc>
              <a:spcBef>
                <a:spcPts val="0"/>
              </a:spcBef>
              <a:spcAft>
                <a:spcPts val="0"/>
              </a:spcAft>
              <a:buNone/>
            </a:pPr>
            <a:r>
              <a:t/>
            </a:r>
            <a:endParaRPr b="1" sz="1400">
              <a:solidFill>
                <a:srgbClr val="1D2129"/>
              </a:solidFill>
              <a:highlight>
                <a:srgbClr val="FFFFFF"/>
              </a:highlight>
            </a:endParaRPr>
          </a:p>
          <a:p>
            <a:pPr indent="0" lvl="0" marL="457200" rtl="0" algn="l">
              <a:lnSpc>
                <a:spcPct val="127999"/>
              </a:lnSpc>
              <a:spcBef>
                <a:spcPts val="0"/>
              </a:spcBef>
              <a:spcAft>
                <a:spcPts val="0"/>
              </a:spcAft>
              <a:buNone/>
            </a:pPr>
            <a:r>
              <a:t/>
            </a:r>
            <a:endParaRPr b="1" sz="1100">
              <a:solidFill>
                <a:srgbClr val="1D2129"/>
              </a:solidFill>
              <a:highlight>
                <a:srgbClr val="FFFFFF"/>
              </a:highlight>
            </a:endParaRPr>
          </a:p>
          <a:p>
            <a:pPr indent="0" lvl="0" marL="0" rtl="0" algn="l">
              <a:lnSpc>
                <a:spcPct val="127999"/>
              </a:lnSpc>
              <a:spcBef>
                <a:spcPts val="0"/>
              </a:spcBef>
              <a:spcAft>
                <a:spcPts val="0"/>
              </a:spcAft>
              <a:buClr>
                <a:schemeClr val="dk1"/>
              </a:buClr>
              <a:buSzPts val="1100"/>
              <a:buFont typeface="Arial"/>
              <a:buNone/>
            </a:pPr>
            <a:r>
              <a:rPr b="1" lang="fr" sz="1400">
                <a:solidFill>
                  <a:srgbClr val="1D2129"/>
                </a:solidFill>
                <a:highlight>
                  <a:srgbClr val="FFFF00"/>
                </a:highlight>
              </a:rPr>
              <a:t>A L’ISSUE DE L’ETAPE 3  : </a:t>
            </a:r>
            <a:endParaRPr b="1" sz="1400" u="sng">
              <a:solidFill>
                <a:srgbClr val="1D2129"/>
              </a:solidFill>
              <a:highlight>
                <a:srgbClr val="FFFF00"/>
              </a:highlight>
            </a:endParaRPr>
          </a:p>
          <a:p>
            <a:pPr indent="0" lvl="0" marL="0" rtl="0" algn="l">
              <a:lnSpc>
                <a:spcPct val="127999"/>
              </a:lnSpc>
              <a:spcBef>
                <a:spcPts val="0"/>
              </a:spcBef>
              <a:spcAft>
                <a:spcPts val="0"/>
              </a:spcAft>
              <a:buClr>
                <a:schemeClr val="dk1"/>
              </a:buClr>
              <a:buSzPts val="1100"/>
              <a:buFont typeface="Arial"/>
              <a:buNone/>
            </a:pPr>
            <a:r>
              <a:rPr b="1" lang="fr" sz="1400">
                <a:solidFill>
                  <a:srgbClr val="1D2129"/>
                </a:solidFill>
                <a:highlight>
                  <a:srgbClr val="FFFFFF"/>
                </a:highlight>
              </a:rPr>
              <a:t>Les nouveaux cheveux, récemment éclos, poussent avec une texture dans la continuité de celle des autres cheveux : la chevelure tout entière commence à se repigmenter telle qu’elle était lorsque vous aviez 20 ans.</a:t>
            </a:r>
            <a:r>
              <a:rPr b="1" lang="fr" sz="1400" u="sng">
                <a:solidFill>
                  <a:srgbClr val="1D2129"/>
                </a:solidFill>
                <a:highlight>
                  <a:srgbClr val="FFFFFF"/>
                </a:highlight>
              </a:rPr>
              <a:t> </a:t>
            </a:r>
            <a:endParaRPr b="1" sz="1400" u="sng">
              <a:solidFill>
                <a:srgbClr val="1D2129"/>
              </a:solidFill>
              <a:highlight>
                <a:srgbClr val="FFFF00"/>
              </a:highlight>
            </a:endParaRPr>
          </a:p>
          <a:p>
            <a:pPr indent="0" lvl="0" marL="0" rtl="0" algn="l">
              <a:lnSpc>
                <a:spcPct val="127999"/>
              </a:lnSpc>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315925"/>
            <a:ext cx="8520600" cy="65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fr" sz="4800"/>
              <a:t>VOTRE SITUATION</a:t>
            </a:r>
            <a:endParaRPr b="1" sz="4800"/>
          </a:p>
        </p:txBody>
      </p:sp>
      <p:sp>
        <p:nvSpPr>
          <p:cNvPr id="77" name="Google Shape;77;p15"/>
          <p:cNvSpPr txBox="1"/>
          <p:nvPr>
            <p:ph idx="1" type="body"/>
          </p:nvPr>
        </p:nvSpPr>
        <p:spPr>
          <a:xfrm>
            <a:off x="311700" y="833800"/>
            <a:ext cx="8520600" cy="37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400"/>
          </a:p>
          <a:p>
            <a:pPr indent="0" lvl="0" marL="0" rtl="0" algn="ctr">
              <a:spcBef>
                <a:spcPts val="1600"/>
              </a:spcBef>
              <a:spcAft>
                <a:spcPts val="0"/>
              </a:spcAft>
              <a:buNone/>
            </a:pPr>
            <a:r>
              <a:rPr lang="fr" sz="1400"/>
              <a:t>Vous avez toujours eu une belle chevelure, c’est quelque chose qui a toujours contribué à votre confiance en vous. Et puis un matin, à l’aube de vos quarante ans, vous êtes sorti de votre douche en constatant qu’il y avait une immense grappe de cheveux dans l’évier…</a:t>
            </a:r>
            <a:endParaRPr sz="1400"/>
          </a:p>
          <a:p>
            <a:pPr indent="0" lvl="0" marL="0" rtl="0" algn="ctr">
              <a:spcBef>
                <a:spcPts val="1600"/>
              </a:spcBef>
              <a:spcAft>
                <a:spcPts val="0"/>
              </a:spcAft>
              <a:buNone/>
            </a:pPr>
            <a:r>
              <a:rPr lang="fr" sz="1400"/>
              <a:t>Être séduisant, c’est important pour vous. Vous avez donc paniqué, puis vous avez tout de suite voulu faire quelque chose :</a:t>
            </a:r>
            <a:endParaRPr sz="1400"/>
          </a:p>
          <a:p>
            <a:pPr indent="0" lvl="0" marL="0" rtl="0" algn="ctr">
              <a:spcBef>
                <a:spcPts val="1600"/>
              </a:spcBef>
              <a:spcAft>
                <a:spcPts val="0"/>
              </a:spcAft>
              <a:buNone/>
            </a:pPr>
            <a:r>
              <a:rPr lang="fr" sz="1400"/>
              <a:t>Vous avez d’abord essayé des shampoings, des huiles, des crèmes, puis des sérums, des ampoules, des vitamines, puis des traitements par prélèvement de plasma, puis des traitements par androcure, puis enfin, ultimement, un traitement en clinique, par implants…. </a:t>
            </a:r>
            <a:endParaRPr sz="1400"/>
          </a:p>
          <a:p>
            <a:pPr indent="0" lvl="0" marL="0" rtl="0" algn="l">
              <a:spcBef>
                <a:spcPts val="1600"/>
              </a:spcBef>
              <a:spcAft>
                <a:spcPts val="1600"/>
              </a:spcAft>
              <a:buNone/>
            </a:pPr>
            <a:r>
              <a:t/>
            </a:r>
            <a:endParaRPr b="1" i="1" u="sng"/>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400"/>
              <a:t>Etape 4 : </a:t>
            </a:r>
            <a:r>
              <a:rPr lang="fr" sz="3400"/>
              <a:t>SORTIE PROGRESSIVE DU PROTOCOLE</a:t>
            </a:r>
            <a:endParaRPr sz="3400"/>
          </a:p>
        </p:txBody>
      </p:sp>
      <p:sp>
        <p:nvSpPr>
          <p:cNvPr id="254" name="Google Shape;254;p42"/>
          <p:cNvSpPr txBox="1"/>
          <p:nvPr>
            <p:ph idx="1" type="body"/>
          </p:nvPr>
        </p:nvSpPr>
        <p:spPr>
          <a:xfrm>
            <a:off x="311700" y="1225225"/>
            <a:ext cx="8520600" cy="4270500"/>
          </a:xfrm>
          <a:prstGeom prst="rect">
            <a:avLst/>
          </a:prstGeom>
        </p:spPr>
        <p:txBody>
          <a:bodyPr anchorCtr="0" anchor="t" bIns="91425" lIns="91425" spcFirstLastPara="1" rIns="91425" wrap="square" tIns="91425">
            <a:spAutoFit/>
          </a:bodyPr>
          <a:lstStyle/>
          <a:p>
            <a:pPr indent="0" lvl="0" marL="0" rtl="0" algn="just">
              <a:lnSpc>
                <a:spcPct val="127999"/>
              </a:lnSpc>
              <a:spcBef>
                <a:spcPts val="0"/>
              </a:spcBef>
              <a:spcAft>
                <a:spcPts val="0"/>
              </a:spcAft>
              <a:buClr>
                <a:schemeClr val="dk1"/>
              </a:buClr>
              <a:buSzPts val="1100"/>
              <a:buFont typeface="Arial"/>
              <a:buNone/>
            </a:pPr>
            <a:r>
              <a:t/>
            </a:r>
            <a:endParaRPr sz="1400">
              <a:solidFill>
                <a:srgbClr val="1D2129"/>
              </a:solidFill>
              <a:highlight>
                <a:srgbClr val="FFFFFF"/>
              </a:highlight>
            </a:endParaRPr>
          </a:p>
          <a:p>
            <a:pPr indent="0" lvl="0" marL="0" rtl="0" algn="l">
              <a:lnSpc>
                <a:spcPct val="127999"/>
              </a:lnSpc>
              <a:spcBef>
                <a:spcPts val="0"/>
              </a:spcBef>
              <a:spcAft>
                <a:spcPts val="0"/>
              </a:spcAft>
              <a:buClr>
                <a:schemeClr val="dk1"/>
              </a:buClr>
              <a:buSzPts val="1100"/>
              <a:buFont typeface="Arial"/>
              <a:buNone/>
            </a:pPr>
            <a:r>
              <a:rPr b="1" lang="fr" sz="1400" u="sng">
                <a:solidFill>
                  <a:srgbClr val="1D2129"/>
                </a:solidFill>
                <a:highlight>
                  <a:srgbClr val="FFFFFF"/>
                </a:highlight>
              </a:rPr>
              <a:t>Etape 4  :  </a:t>
            </a:r>
            <a:endParaRPr b="1" sz="1400" u="sng">
              <a:solidFill>
                <a:srgbClr val="1D2129"/>
              </a:solidFill>
              <a:highlight>
                <a:srgbClr val="FFFFFF"/>
              </a:highlight>
            </a:endParaRPr>
          </a:p>
          <a:p>
            <a:pPr indent="-317500" lvl="0" marL="457200" rtl="0" algn="l">
              <a:lnSpc>
                <a:spcPct val="127999"/>
              </a:lnSpc>
              <a:spcBef>
                <a:spcPts val="0"/>
              </a:spcBef>
              <a:spcAft>
                <a:spcPts val="0"/>
              </a:spcAft>
              <a:buClr>
                <a:srgbClr val="1D2129"/>
              </a:buClr>
              <a:buSzPts val="1400"/>
              <a:buChar char="-"/>
            </a:pPr>
            <a:r>
              <a:rPr lang="fr" sz="1400">
                <a:solidFill>
                  <a:srgbClr val="1D2129"/>
                </a:solidFill>
                <a:highlight>
                  <a:srgbClr val="FFFFFF"/>
                </a:highlight>
              </a:rPr>
              <a:t>Bilan concerté de l’étape 3</a:t>
            </a:r>
            <a:endParaRPr sz="1400">
              <a:solidFill>
                <a:srgbClr val="1D2129"/>
              </a:solidFill>
              <a:highlight>
                <a:srgbClr val="FFFFFF"/>
              </a:highlight>
            </a:endParaRPr>
          </a:p>
          <a:p>
            <a:pPr indent="-317500" lvl="0" marL="457200" rtl="0" algn="l">
              <a:lnSpc>
                <a:spcPct val="127999"/>
              </a:lnSpc>
              <a:spcBef>
                <a:spcPts val="0"/>
              </a:spcBef>
              <a:spcAft>
                <a:spcPts val="0"/>
              </a:spcAft>
              <a:buClr>
                <a:srgbClr val="1D2129"/>
              </a:buClr>
              <a:buSzPts val="1400"/>
              <a:buChar char="-"/>
            </a:pPr>
            <a:r>
              <a:rPr lang="fr" sz="1400">
                <a:solidFill>
                  <a:srgbClr val="1D2129"/>
                </a:solidFill>
                <a:highlight>
                  <a:srgbClr val="FFFFFF"/>
                </a:highlight>
              </a:rPr>
              <a:t>Espacement des séances dans l'objectif de faire 2 séances au printemps et 2 séances à l’automne </a:t>
            </a:r>
            <a:endParaRPr sz="1400">
              <a:solidFill>
                <a:srgbClr val="1D2129"/>
              </a:solidFill>
              <a:highlight>
                <a:srgbClr val="FFFFFF"/>
              </a:highlight>
            </a:endParaRPr>
          </a:p>
          <a:p>
            <a:pPr indent="-317500" lvl="0" marL="457200" rtl="0" algn="l">
              <a:lnSpc>
                <a:spcPct val="127999"/>
              </a:lnSpc>
              <a:spcBef>
                <a:spcPts val="0"/>
              </a:spcBef>
              <a:spcAft>
                <a:spcPts val="0"/>
              </a:spcAft>
              <a:buClr>
                <a:srgbClr val="1D2129"/>
              </a:buClr>
              <a:buSzPts val="1400"/>
              <a:buChar char="-"/>
            </a:pPr>
            <a:r>
              <a:rPr lang="fr" sz="1400">
                <a:solidFill>
                  <a:srgbClr val="1D2129"/>
                </a:solidFill>
                <a:highlight>
                  <a:srgbClr val="FFFFFF"/>
                </a:highlight>
              </a:rPr>
              <a:t>Réajustement des conseils ciblé</a:t>
            </a:r>
            <a:r>
              <a:rPr b="1" lang="fr" sz="1400">
                <a:solidFill>
                  <a:srgbClr val="1D2129"/>
                </a:solidFill>
                <a:highlight>
                  <a:srgbClr val="FFFFFF"/>
                </a:highlight>
              </a:rPr>
              <a:t>s</a:t>
            </a:r>
            <a:endParaRPr b="1" sz="1400">
              <a:solidFill>
                <a:srgbClr val="1D2129"/>
              </a:solidFill>
              <a:highlight>
                <a:srgbClr val="FFFFFF"/>
              </a:highlight>
            </a:endParaRPr>
          </a:p>
          <a:p>
            <a:pPr indent="0" lvl="0" marL="0" rtl="0" algn="l">
              <a:lnSpc>
                <a:spcPct val="127999"/>
              </a:lnSpc>
              <a:spcBef>
                <a:spcPts val="0"/>
              </a:spcBef>
              <a:spcAft>
                <a:spcPts val="0"/>
              </a:spcAft>
              <a:buClr>
                <a:schemeClr val="dk1"/>
              </a:buClr>
              <a:buSzPts val="1100"/>
              <a:buFont typeface="Arial"/>
              <a:buNone/>
            </a:pPr>
            <a:r>
              <a:t/>
            </a:r>
            <a:endParaRPr b="1" sz="1400" u="sng">
              <a:solidFill>
                <a:srgbClr val="1D2129"/>
              </a:solidFill>
              <a:highlight>
                <a:srgbClr val="FFFF00"/>
              </a:highlight>
            </a:endParaRPr>
          </a:p>
          <a:p>
            <a:pPr indent="0" lvl="0" marL="0" rtl="0" algn="l">
              <a:lnSpc>
                <a:spcPct val="127999"/>
              </a:lnSpc>
              <a:spcBef>
                <a:spcPts val="0"/>
              </a:spcBef>
              <a:spcAft>
                <a:spcPts val="0"/>
              </a:spcAft>
              <a:buClr>
                <a:schemeClr val="dk1"/>
              </a:buClr>
              <a:buSzPts val="1100"/>
              <a:buFont typeface="Arial"/>
              <a:buNone/>
            </a:pPr>
            <a:r>
              <a:t/>
            </a:r>
            <a:endParaRPr b="1" sz="1400" u="sng">
              <a:solidFill>
                <a:srgbClr val="1D2129"/>
              </a:solidFill>
              <a:highlight>
                <a:srgbClr val="FFFF00"/>
              </a:highlight>
            </a:endParaRPr>
          </a:p>
          <a:p>
            <a:pPr indent="0" lvl="0" marL="0" rtl="0" algn="l">
              <a:lnSpc>
                <a:spcPct val="127999"/>
              </a:lnSpc>
              <a:spcBef>
                <a:spcPts val="0"/>
              </a:spcBef>
              <a:spcAft>
                <a:spcPts val="0"/>
              </a:spcAft>
              <a:buClr>
                <a:schemeClr val="dk1"/>
              </a:buClr>
              <a:buSzPts val="1100"/>
              <a:buFont typeface="Arial"/>
              <a:buNone/>
            </a:pPr>
            <a:r>
              <a:rPr b="1" lang="fr" sz="1400">
                <a:solidFill>
                  <a:srgbClr val="1D2129"/>
                </a:solidFill>
                <a:highlight>
                  <a:srgbClr val="FFFF00"/>
                </a:highlight>
              </a:rPr>
              <a:t>A L’ISSUE DE L’ETAPE (4  5….mois) : </a:t>
            </a:r>
            <a:endParaRPr b="1" sz="1400" u="sng">
              <a:solidFill>
                <a:srgbClr val="1D2129"/>
              </a:solidFill>
              <a:highlight>
                <a:srgbClr val="FFFF00"/>
              </a:highlight>
            </a:endParaRPr>
          </a:p>
          <a:p>
            <a:pPr indent="-317500" lvl="0" marL="457200" rtl="0" algn="l">
              <a:lnSpc>
                <a:spcPct val="127999"/>
              </a:lnSpc>
              <a:spcBef>
                <a:spcPts val="0"/>
              </a:spcBef>
              <a:spcAft>
                <a:spcPts val="0"/>
              </a:spcAft>
              <a:buClr>
                <a:srgbClr val="1D2129"/>
              </a:buClr>
              <a:buSzPts val="1400"/>
              <a:buChar char="-"/>
            </a:pPr>
            <a:r>
              <a:rPr b="1" lang="fr" sz="1400">
                <a:solidFill>
                  <a:srgbClr val="1D2129"/>
                </a:solidFill>
                <a:highlight>
                  <a:srgbClr val="FFFFFF"/>
                </a:highlight>
              </a:rPr>
              <a:t>Le processus de repousse, de revitalisation et de densification de la masse s’autonomise.</a:t>
            </a:r>
            <a:endParaRPr b="1" sz="1400">
              <a:solidFill>
                <a:srgbClr val="1D2129"/>
              </a:solidFill>
              <a:highlight>
                <a:srgbClr val="FFFFFF"/>
              </a:highlight>
            </a:endParaRPr>
          </a:p>
          <a:p>
            <a:pPr indent="-317500" lvl="0" marL="457200" rtl="0" algn="l">
              <a:lnSpc>
                <a:spcPct val="127999"/>
              </a:lnSpc>
              <a:spcBef>
                <a:spcPts val="0"/>
              </a:spcBef>
              <a:spcAft>
                <a:spcPts val="0"/>
              </a:spcAft>
              <a:buClr>
                <a:srgbClr val="1D2129"/>
              </a:buClr>
              <a:buSzPts val="1400"/>
              <a:buChar char="-"/>
            </a:pPr>
            <a:r>
              <a:rPr b="1" lang="fr" sz="1400">
                <a:solidFill>
                  <a:srgbClr val="1D2129"/>
                </a:solidFill>
                <a:highlight>
                  <a:srgbClr val="FFFFFF"/>
                </a:highlight>
              </a:rPr>
              <a:t>Vous n’avez plus besoin de nous, vous sortez du protocole… BRAVO !!!</a:t>
            </a:r>
            <a:endParaRPr b="1" sz="1400">
              <a:solidFill>
                <a:srgbClr val="1D2129"/>
              </a:solidFill>
              <a:highlight>
                <a:srgbClr val="FFFFFF"/>
              </a:highlight>
            </a:endParaRPr>
          </a:p>
          <a:p>
            <a:pPr indent="0" lvl="0" marL="0" rtl="0" algn="just">
              <a:lnSpc>
                <a:spcPct val="127999"/>
              </a:lnSpc>
              <a:spcBef>
                <a:spcPts val="0"/>
              </a:spcBef>
              <a:spcAft>
                <a:spcPts val="0"/>
              </a:spcAft>
              <a:buClr>
                <a:schemeClr val="dk1"/>
              </a:buClr>
              <a:buSzPts val="1100"/>
              <a:buFont typeface="Arial"/>
              <a:buNone/>
            </a:pPr>
            <a:r>
              <a:t/>
            </a:r>
            <a:endParaRPr sz="1100">
              <a:solidFill>
                <a:srgbClr val="1D2129"/>
              </a:solidFill>
              <a:highlight>
                <a:srgbClr val="FFFFFF"/>
              </a:highlight>
            </a:endParaRPr>
          </a:p>
          <a:p>
            <a:pPr indent="0" lvl="0" marL="0" rtl="0" algn="just">
              <a:lnSpc>
                <a:spcPct val="127999"/>
              </a:lnSpc>
              <a:spcBef>
                <a:spcPts val="0"/>
              </a:spcBef>
              <a:spcAft>
                <a:spcPts val="0"/>
              </a:spcAft>
              <a:buClr>
                <a:schemeClr val="dk1"/>
              </a:buClr>
              <a:buSzPts val="1100"/>
              <a:buFont typeface="Arial"/>
              <a:buNone/>
            </a:pPr>
            <a:r>
              <a:t/>
            </a:r>
            <a:endParaRPr sz="1100">
              <a:solidFill>
                <a:srgbClr val="1D2129"/>
              </a:solidFill>
              <a:highlight>
                <a:srgbClr val="FFFFFF"/>
              </a:highlight>
            </a:endParaRPr>
          </a:p>
          <a:p>
            <a:pPr indent="0" lvl="0" marL="0" rtl="0" algn="just">
              <a:lnSpc>
                <a:spcPct val="127999"/>
              </a:lnSpc>
              <a:spcBef>
                <a:spcPts val="0"/>
              </a:spcBef>
              <a:spcAft>
                <a:spcPts val="0"/>
              </a:spcAft>
              <a:buClr>
                <a:schemeClr val="dk1"/>
              </a:buClr>
              <a:buSzPts val="1100"/>
              <a:buFont typeface="Arial"/>
              <a:buNone/>
            </a:pPr>
            <a:r>
              <a:t/>
            </a:r>
            <a:endParaRPr sz="1100">
              <a:solidFill>
                <a:srgbClr val="1D2129"/>
              </a:solidFill>
              <a:highlight>
                <a:srgbClr val="FFFFFF"/>
              </a:highlight>
            </a:endParaRPr>
          </a:p>
          <a:p>
            <a:pPr indent="0" lvl="0" marL="0" rtl="0" algn="just">
              <a:lnSpc>
                <a:spcPct val="127999"/>
              </a:lnSpc>
              <a:spcBef>
                <a:spcPts val="0"/>
              </a:spcBef>
              <a:spcAft>
                <a:spcPts val="0"/>
              </a:spcAft>
              <a:buClr>
                <a:schemeClr val="dk1"/>
              </a:buClr>
              <a:buSzPts val="1100"/>
              <a:buFont typeface="Arial"/>
              <a:buNone/>
            </a:pPr>
            <a:r>
              <a:t/>
            </a:r>
            <a:endParaRPr sz="1100">
              <a:solidFill>
                <a:srgbClr val="1D2129"/>
              </a:solidFill>
              <a:highlight>
                <a:srgbClr val="FFFFFF"/>
              </a:highlight>
            </a:endParaRPr>
          </a:p>
          <a:p>
            <a:pPr indent="0" lvl="0" marL="0" rtl="0" algn="just">
              <a:lnSpc>
                <a:spcPct val="127999"/>
              </a:lnSpc>
              <a:spcBef>
                <a:spcPts val="0"/>
              </a:spcBef>
              <a:spcAft>
                <a:spcPts val="0"/>
              </a:spcAft>
              <a:buNone/>
            </a:pPr>
            <a:r>
              <a:t/>
            </a:r>
            <a:endParaRPr sz="1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3"/>
          <p:cNvSpPr txBox="1"/>
          <p:nvPr>
            <p:ph idx="1" type="body"/>
          </p:nvPr>
        </p:nvSpPr>
        <p:spPr>
          <a:xfrm>
            <a:off x="311700" y="1418525"/>
            <a:ext cx="54198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a:p>
            <a:pPr indent="0" lvl="0" marL="0" rtl="0" algn="l">
              <a:spcBef>
                <a:spcPts val="1600"/>
              </a:spcBef>
              <a:spcAft>
                <a:spcPts val="1600"/>
              </a:spcAft>
              <a:buNone/>
            </a:pPr>
            <a:r>
              <a:t/>
            </a:r>
            <a:endParaRPr sz="1200"/>
          </a:p>
        </p:txBody>
      </p:sp>
      <p:sp>
        <p:nvSpPr>
          <p:cNvPr id="260" name="Google Shape;260;p4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Et après…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1- </a:t>
            </a:r>
            <a:r>
              <a:rPr lang="fr"/>
              <a:t>UNE FORMULE REVOLUTIONNAIRE !!!</a:t>
            </a:r>
            <a:endParaRPr/>
          </a:p>
        </p:txBody>
      </p:sp>
      <p:sp>
        <p:nvSpPr>
          <p:cNvPr id="266" name="Google Shape;266;p4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ctr">
              <a:lnSpc>
                <a:spcPct val="127999"/>
              </a:lnSpc>
              <a:spcBef>
                <a:spcPts val="0"/>
              </a:spcBef>
              <a:spcAft>
                <a:spcPts val="0"/>
              </a:spcAft>
              <a:buClr>
                <a:schemeClr val="dk1"/>
              </a:buClr>
              <a:buSzPts val="1100"/>
              <a:buFont typeface="Arial"/>
              <a:buNone/>
            </a:pPr>
            <a:r>
              <a:rPr lang="fr" sz="1400">
                <a:solidFill>
                  <a:srgbClr val="0000FF"/>
                </a:solidFill>
                <a:highlight>
                  <a:srgbClr val="FFFFFF"/>
                </a:highlight>
                <a:latin typeface="Arial"/>
                <a:ea typeface="Arial"/>
                <a:cs typeface="Arial"/>
                <a:sym typeface="Arial"/>
              </a:rPr>
              <a:t>Le Formule SSR CHEVEU est un programme de revitalisation du cuir chevelu. </a:t>
            </a:r>
            <a:endParaRPr sz="1400">
              <a:solidFill>
                <a:srgbClr val="0000FF"/>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sz="1400">
              <a:solidFill>
                <a:srgbClr val="0000FF"/>
              </a:solidFill>
              <a:highlight>
                <a:srgbClr val="FFFFFF"/>
              </a:highlight>
              <a:latin typeface="Arial"/>
              <a:ea typeface="Arial"/>
              <a:cs typeface="Arial"/>
              <a:sym typeface="Arial"/>
            </a:endParaRPr>
          </a:p>
          <a:p>
            <a:pPr indent="0" lvl="0" marL="0" rtl="0" algn="ctr">
              <a:lnSpc>
                <a:spcPct val="127999"/>
              </a:lnSpc>
              <a:spcBef>
                <a:spcPts val="0"/>
              </a:spcBef>
              <a:spcAft>
                <a:spcPts val="0"/>
              </a:spcAft>
              <a:buClr>
                <a:schemeClr val="dk1"/>
              </a:buClr>
              <a:buSzPts val="1100"/>
              <a:buFont typeface="Arial"/>
              <a:buNone/>
            </a:pPr>
            <a:r>
              <a:rPr lang="fr" sz="1400">
                <a:solidFill>
                  <a:srgbClr val="0000FF"/>
                </a:solidFill>
                <a:highlight>
                  <a:srgbClr val="FFFFFF"/>
                </a:highlight>
                <a:latin typeface="Arial"/>
                <a:ea typeface="Arial"/>
                <a:cs typeface="Arial"/>
                <a:sym typeface="Arial"/>
              </a:rPr>
              <a:t>Ce programme intègre des composants tout-à-fait classiques, sans dangers pour la santé ni effets indésirables, mais dont l’assemblage repose sur une Formule REVOLUTIONNAIRE, </a:t>
            </a:r>
            <a:endParaRPr sz="1400">
              <a:solidFill>
                <a:srgbClr val="0000FF"/>
              </a:solidFill>
              <a:highlight>
                <a:srgbClr val="FFFFFF"/>
              </a:highlight>
              <a:latin typeface="Arial"/>
              <a:ea typeface="Arial"/>
              <a:cs typeface="Arial"/>
              <a:sym typeface="Arial"/>
            </a:endParaRPr>
          </a:p>
          <a:p>
            <a:pPr indent="0" lvl="0" marL="0" rtl="0" algn="ctr">
              <a:lnSpc>
                <a:spcPct val="127999"/>
              </a:lnSpc>
              <a:spcBef>
                <a:spcPts val="0"/>
              </a:spcBef>
              <a:spcAft>
                <a:spcPts val="0"/>
              </a:spcAft>
              <a:buClr>
                <a:schemeClr val="dk1"/>
              </a:buClr>
              <a:buSzPts val="1100"/>
              <a:buFont typeface="Arial"/>
              <a:buNone/>
            </a:pPr>
            <a:r>
              <a:rPr lang="fr" sz="1400">
                <a:solidFill>
                  <a:srgbClr val="0000FF"/>
                </a:solidFill>
                <a:highlight>
                  <a:srgbClr val="FFFFFF"/>
                </a:highlight>
                <a:latin typeface="Arial"/>
                <a:ea typeface="Arial"/>
                <a:cs typeface="Arial"/>
                <a:sym typeface="Arial"/>
              </a:rPr>
              <a:t>dont Sébastien est tout simplement l’</a:t>
            </a:r>
            <a:r>
              <a:rPr b="1" i="1" lang="fr" sz="1400" u="sng">
                <a:solidFill>
                  <a:srgbClr val="0000FF"/>
                </a:solidFill>
                <a:highlight>
                  <a:srgbClr val="FFFFFF"/>
                </a:highlight>
                <a:latin typeface="Arial"/>
                <a:ea typeface="Arial"/>
                <a:cs typeface="Arial"/>
                <a:sym typeface="Arial"/>
              </a:rPr>
              <a:t>Inventeur</a:t>
            </a:r>
            <a:r>
              <a:rPr lang="fr" sz="1400">
                <a:solidFill>
                  <a:srgbClr val="0000FF"/>
                </a:solidFill>
                <a:highlight>
                  <a:srgbClr val="FFFFFF"/>
                </a:highlight>
                <a:latin typeface="Arial"/>
                <a:ea typeface="Arial"/>
                <a:cs typeface="Arial"/>
                <a:sym typeface="Arial"/>
              </a:rPr>
              <a:t>, la Formule ????</a:t>
            </a:r>
            <a:endParaRPr sz="1400">
              <a:solidFill>
                <a:srgbClr val="0000FF"/>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sz="1400">
              <a:solidFill>
                <a:srgbClr val="0000FF"/>
              </a:solidFill>
              <a:highlight>
                <a:srgbClr val="FFFFFF"/>
              </a:highlight>
              <a:latin typeface="Arial"/>
              <a:ea typeface="Arial"/>
              <a:cs typeface="Arial"/>
              <a:sym typeface="Arial"/>
            </a:endParaRPr>
          </a:p>
          <a:p>
            <a:pPr indent="0" lvl="0" marL="0" rtl="0" algn="ctr">
              <a:lnSpc>
                <a:spcPct val="127999"/>
              </a:lnSpc>
              <a:spcBef>
                <a:spcPts val="0"/>
              </a:spcBef>
              <a:spcAft>
                <a:spcPts val="0"/>
              </a:spcAft>
              <a:buClr>
                <a:schemeClr val="dk1"/>
              </a:buClr>
              <a:buSzPts val="1100"/>
              <a:buFont typeface="Arial"/>
              <a:buNone/>
            </a:pPr>
            <a:r>
              <a:rPr lang="fr" sz="1400">
                <a:solidFill>
                  <a:srgbClr val="0000FF"/>
                </a:solidFill>
                <a:highlight>
                  <a:srgbClr val="FFFFFF"/>
                </a:highlight>
                <a:latin typeface="Arial"/>
                <a:ea typeface="Arial"/>
                <a:cs typeface="Arial"/>
                <a:sym typeface="Arial"/>
              </a:rPr>
              <a:t>Cette formule permet de faire naître de nouveaux bulbes, qui deviendront de jeunes cheveux. </a:t>
            </a:r>
            <a:endParaRPr sz="1400">
              <a:solidFill>
                <a:srgbClr val="0000FF"/>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sz="1400">
              <a:solidFill>
                <a:srgbClr val="3C78D8"/>
              </a:solidFill>
              <a:highlight>
                <a:srgbClr val="FFFFFF"/>
              </a:highlight>
            </a:endParaRPr>
          </a:p>
          <a:p>
            <a:pPr indent="0" lvl="0" marL="0" rtl="0" algn="ctr">
              <a:lnSpc>
                <a:spcPct val="127999"/>
              </a:lnSpc>
              <a:spcBef>
                <a:spcPts val="0"/>
              </a:spcBef>
              <a:spcAft>
                <a:spcPts val="0"/>
              </a:spcAft>
              <a:buClr>
                <a:schemeClr val="dk1"/>
              </a:buClr>
              <a:buSzPts val="1100"/>
              <a:buFont typeface="Arial"/>
              <a:buNone/>
            </a:pPr>
            <a:r>
              <a:rPr lang="fr">
                <a:solidFill>
                  <a:srgbClr val="3C78D8"/>
                </a:solidFill>
                <a:highlight>
                  <a:srgbClr val="FFFFFF"/>
                </a:highlight>
              </a:rPr>
              <a:t>Les résultats sont </a:t>
            </a:r>
            <a:r>
              <a:rPr b="1" i="1" lang="fr">
                <a:solidFill>
                  <a:srgbClr val="3C78D8"/>
                </a:solidFill>
                <a:highlight>
                  <a:srgbClr val="FFFFFF"/>
                </a:highlight>
              </a:rPr>
              <a:t>spectaculaires, extrêmement puissants</a:t>
            </a:r>
            <a:r>
              <a:rPr lang="fr">
                <a:solidFill>
                  <a:srgbClr val="3C78D8"/>
                </a:solidFill>
                <a:highlight>
                  <a:srgbClr val="FFFFFF"/>
                </a:highlight>
              </a:rPr>
              <a:t>, </a:t>
            </a:r>
            <a:endParaRPr>
              <a:solidFill>
                <a:srgbClr val="3C78D8"/>
              </a:solidFill>
              <a:highlight>
                <a:srgbClr val="FFFFFF"/>
              </a:highlight>
            </a:endParaRPr>
          </a:p>
          <a:p>
            <a:pPr indent="0" lvl="0" marL="0" rtl="0" algn="ctr">
              <a:lnSpc>
                <a:spcPct val="127999"/>
              </a:lnSpc>
              <a:spcBef>
                <a:spcPts val="0"/>
              </a:spcBef>
              <a:spcAft>
                <a:spcPts val="0"/>
              </a:spcAft>
              <a:buClr>
                <a:schemeClr val="dk1"/>
              </a:buClr>
              <a:buSzPts val="1100"/>
              <a:buFont typeface="Arial"/>
              <a:buNone/>
            </a:pPr>
            <a:r>
              <a:rPr lang="fr">
                <a:solidFill>
                  <a:srgbClr val="3C78D8"/>
                </a:solidFill>
                <a:highlight>
                  <a:srgbClr val="FFFFFF"/>
                </a:highlight>
              </a:rPr>
              <a:t>et </a:t>
            </a:r>
            <a:r>
              <a:rPr b="1" i="1" lang="fr">
                <a:solidFill>
                  <a:srgbClr val="3C78D8"/>
                </a:solidFill>
                <a:highlight>
                  <a:srgbClr val="FFFFFF"/>
                </a:highlight>
              </a:rPr>
              <a:t>extraordinairement rapide</a:t>
            </a:r>
            <a:r>
              <a:rPr b="1" lang="fr">
                <a:solidFill>
                  <a:srgbClr val="3C78D8"/>
                </a:solidFill>
                <a:highlight>
                  <a:srgbClr val="FFFFFF"/>
                </a:highlight>
              </a:rPr>
              <a:t>s</a:t>
            </a:r>
            <a:r>
              <a:rPr lang="fr">
                <a:solidFill>
                  <a:srgbClr val="3C78D8"/>
                </a:solidFill>
                <a:highlight>
                  <a:srgbClr val="FFFFFF"/>
                </a:highlight>
              </a:rPr>
              <a:t>.</a:t>
            </a:r>
            <a:endParaRPr>
              <a:solidFill>
                <a:srgbClr val="0000FF"/>
              </a:solidFill>
              <a:highlight>
                <a:srgbClr val="FFFFFF"/>
              </a:highlight>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5"/>
          <p:cNvSpPr txBox="1"/>
          <p:nvPr>
            <p:ph idx="1" type="body"/>
          </p:nvPr>
        </p:nvSpPr>
        <p:spPr>
          <a:xfrm>
            <a:off x="311700" y="1427700"/>
            <a:ext cx="8204400" cy="3354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fr" sz="1400" u="sng">
                <a:solidFill>
                  <a:srgbClr val="1D2129"/>
                </a:solidFill>
                <a:highlight>
                  <a:srgbClr val="FFFFFF"/>
                </a:highlight>
              </a:rPr>
              <a:t>Le diagnostic de votre cheveu est réalisé par 2 experts :</a:t>
            </a:r>
            <a:endParaRPr b="1" sz="1400" u="sng">
              <a:solidFill>
                <a:srgbClr val="1D2129"/>
              </a:solidFill>
              <a:highlight>
                <a:srgbClr val="FFFFFF"/>
              </a:highlight>
            </a:endParaRPr>
          </a:p>
          <a:p>
            <a:pPr indent="0" lvl="0" marL="0" rtl="0" algn="ctr">
              <a:lnSpc>
                <a:spcPct val="100000"/>
              </a:lnSpc>
              <a:spcBef>
                <a:spcPts val="0"/>
              </a:spcBef>
              <a:spcAft>
                <a:spcPts val="0"/>
              </a:spcAft>
              <a:buClr>
                <a:schemeClr val="dk1"/>
              </a:buClr>
              <a:buSzPts val="1100"/>
              <a:buFont typeface="Arial"/>
              <a:buNone/>
            </a:pPr>
            <a:r>
              <a:t/>
            </a:r>
            <a:endParaRPr b="1" sz="1400" u="sng">
              <a:solidFill>
                <a:srgbClr val="1D2129"/>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b="1" sz="1400" u="sng">
              <a:solidFill>
                <a:srgbClr val="1D2129"/>
              </a:solidFill>
              <a:highlight>
                <a:srgbClr val="FFFFFF"/>
              </a:highlight>
            </a:endParaRPr>
          </a:p>
          <a:p>
            <a:pPr indent="-317500" lvl="0" marL="457200" rtl="0" algn="l">
              <a:lnSpc>
                <a:spcPct val="100000"/>
              </a:lnSpc>
              <a:spcBef>
                <a:spcPts val="0"/>
              </a:spcBef>
              <a:spcAft>
                <a:spcPts val="0"/>
              </a:spcAft>
              <a:buClr>
                <a:srgbClr val="1D2129"/>
              </a:buClr>
              <a:buSzPts val="1400"/>
              <a:buChar char="-"/>
            </a:pPr>
            <a:r>
              <a:rPr lang="fr" sz="1400">
                <a:solidFill>
                  <a:srgbClr val="1D2129"/>
                </a:solidFill>
                <a:highlight>
                  <a:srgbClr val="FFFFFF"/>
                </a:highlight>
              </a:rPr>
              <a:t>Sophie Briande est coach capillaire : elle lifte votre chevelure sur la base d’un diagnostic qui tient compte de l’implantation de votre cheveu et de la configuration spécifique de votre cuir chevelu.</a:t>
            </a:r>
            <a:endParaRPr sz="1400">
              <a:solidFill>
                <a:srgbClr val="1D2129"/>
              </a:solidFill>
              <a:highlight>
                <a:srgbClr val="FFFFFF"/>
              </a:highlight>
            </a:endParaRPr>
          </a:p>
          <a:p>
            <a:pPr indent="0" lvl="0" marL="457200" rtl="0" algn="l">
              <a:lnSpc>
                <a:spcPct val="100000"/>
              </a:lnSpc>
              <a:spcBef>
                <a:spcPts val="0"/>
              </a:spcBef>
              <a:spcAft>
                <a:spcPts val="0"/>
              </a:spcAft>
              <a:buNone/>
            </a:pPr>
            <a:r>
              <a:t/>
            </a:r>
            <a:endParaRPr sz="1400">
              <a:solidFill>
                <a:srgbClr val="1D2129"/>
              </a:solidFill>
              <a:highlight>
                <a:srgbClr val="FFFFFF"/>
              </a:highlight>
            </a:endParaRPr>
          </a:p>
          <a:p>
            <a:pPr indent="-317500" lvl="0" marL="457200" rtl="0" algn="l">
              <a:lnSpc>
                <a:spcPct val="100000"/>
              </a:lnSpc>
              <a:spcBef>
                <a:spcPts val="0"/>
              </a:spcBef>
              <a:spcAft>
                <a:spcPts val="0"/>
              </a:spcAft>
              <a:buClr>
                <a:srgbClr val="1D2129"/>
              </a:buClr>
              <a:buSzPts val="1400"/>
              <a:buChar char="-"/>
            </a:pPr>
            <a:r>
              <a:rPr lang="fr" sz="1400">
                <a:solidFill>
                  <a:srgbClr val="1D2129"/>
                </a:solidFill>
                <a:highlight>
                  <a:srgbClr val="FFFFFF"/>
                </a:highlight>
              </a:rPr>
              <a:t>Sébastien Magand-Tardy est expert-praticien en ostéopathie cranio-sacrée, </a:t>
            </a:r>
            <a:r>
              <a:rPr b="1" lang="fr" sz="1400">
                <a:solidFill>
                  <a:srgbClr val="1D2129"/>
                </a:solidFill>
                <a:highlight>
                  <a:srgbClr val="FFFFFF"/>
                </a:highlight>
              </a:rPr>
              <a:t>Créateur-praticien </a:t>
            </a:r>
            <a:r>
              <a:rPr lang="fr" sz="1400">
                <a:solidFill>
                  <a:srgbClr val="1D2129"/>
                </a:solidFill>
                <a:highlight>
                  <a:srgbClr val="FFFFFF"/>
                </a:highlight>
              </a:rPr>
              <a:t>de la</a:t>
            </a:r>
            <a:r>
              <a:rPr b="1" lang="fr" sz="1400">
                <a:solidFill>
                  <a:srgbClr val="1D2129"/>
                </a:solidFill>
                <a:highlight>
                  <a:srgbClr val="FFFFFF"/>
                </a:highlight>
              </a:rPr>
              <a:t> Formule SSR CHEVEU :</a:t>
            </a:r>
            <a:r>
              <a:rPr lang="fr" sz="1400">
                <a:solidFill>
                  <a:srgbClr val="1D2129"/>
                </a:solidFill>
                <a:highlight>
                  <a:srgbClr val="FFFFFF"/>
                </a:highlight>
              </a:rPr>
              <a:t> </a:t>
            </a:r>
            <a:r>
              <a:rPr lang="fr" sz="1400">
                <a:solidFill>
                  <a:srgbClr val="1D2129"/>
                </a:solidFill>
                <a:highlight>
                  <a:schemeClr val="lt1"/>
                </a:highlight>
              </a:rPr>
              <a:t>Sébastien diagnostique les niveaux  de sous-hydratation cellulaire et de carences métaboliques dans les zones détectées par Sophie.</a:t>
            </a:r>
            <a:endParaRPr sz="1400">
              <a:solidFill>
                <a:srgbClr val="1D2129"/>
              </a:solidFill>
              <a:highlight>
                <a:schemeClr val="lt1"/>
              </a:highlight>
            </a:endParaRPr>
          </a:p>
          <a:p>
            <a:pPr indent="0" lvl="0" marL="457200" rtl="0" algn="l">
              <a:lnSpc>
                <a:spcPct val="100000"/>
              </a:lnSpc>
              <a:spcBef>
                <a:spcPts val="0"/>
              </a:spcBef>
              <a:spcAft>
                <a:spcPts val="0"/>
              </a:spcAft>
              <a:buNone/>
            </a:pPr>
            <a:r>
              <a:t/>
            </a:r>
            <a:endParaRPr b="1" sz="1200">
              <a:solidFill>
                <a:srgbClr val="0000FF"/>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sz="1200">
              <a:latin typeface="Arial"/>
              <a:ea typeface="Arial"/>
              <a:cs typeface="Arial"/>
              <a:sym typeface="Arial"/>
            </a:endParaRPr>
          </a:p>
        </p:txBody>
      </p:sp>
      <p:sp>
        <p:nvSpPr>
          <p:cNvPr id="272" name="Google Shape;272;p4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2- UN PROTOCOLE SUR MESURE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6"/>
          <p:cNvSpPr txBox="1"/>
          <p:nvPr>
            <p:ph idx="1" type="body"/>
          </p:nvPr>
        </p:nvSpPr>
        <p:spPr>
          <a:xfrm>
            <a:off x="311700" y="1427700"/>
            <a:ext cx="82044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solidFill>
                <a:srgbClr val="1D2129"/>
              </a:solidFill>
              <a:highlight>
                <a:schemeClr val="lt1"/>
              </a:highlight>
            </a:endParaRPr>
          </a:p>
          <a:p>
            <a:pPr indent="0" lvl="0" marL="0" rtl="0" algn="ctr">
              <a:lnSpc>
                <a:spcPct val="127999"/>
              </a:lnSpc>
              <a:spcBef>
                <a:spcPts val="0"/>
              </a:spcBef>
              <a:spcAft>
                <a:spcPts val="0"/>
              </a:spcAft>
              <a:buClr>
                <a:schemeClr val="dk1"/>
              </a:buClr>
              <a:buSzPts val="1100"/>
              <a:buFont typeface="Arial"/>
              <a:buNone/>
            </a:pPr>
            <a:r>
              <a:rPr b="1" lang="fr" sz="1400">
                <a:solidFill>
                  <a:srgbClr val="0000FF"/>
                </a:solidFill>
                <a:highlight>
                  <a:srgbClr val="FFFFFF"/>
                </a:highlight>
                <a:latin typeface="Arial"/>
                <a:ea typeface="Arial"/>
                <a:cs typeface="Arial"/>
                <a:sym typeface="Arial"/>
              </a:rPr>
              <a:t>Les analyses de ces 2 experts sont complémentaires, et le diagnostic final correspond à une </a:t>
            </a:r>
            <a:r>
              <a:rPr b="1" i="1" lang="fr" sz="1400" u="sng">
                <a:solidFill>
                  <a:srgbClr val="0000FF"/>
                </a:solidFill>
                <a:highlight>
                  <a:srgbClr val="FFFFFF"/>
                </a:highlight>
                <a:latin typeface="Arial"/>
                <a:ea typeface="Arial"/>
                <a:cs typeface="Arial"/>
                <a:sym typeface="Arial"/>
              </a:rPr>
              <a:t>vision partagée</a:t>
            </a:r>
            <a:r>
              <a:rPr b="1" lang="fr" sz="1400">
                <a:solidFill>
                  <a:srgbClr val="0000FF"/>
                </a:solidFill>
                <a:highlight>
                  <a:srgbClr val="FFFFFF"/>
                </a:highlight>
                <a:latin typeface="Arial"/>
                <a:ea typeface="Arial"/>
                <a:cs typeface="Arial"/>
                <a:sym typeface="Arial"/>
              </a:rPr>
              <a:t> portant sur les SPECIFICITES de VOTRE CHEVEU. </a:t>
            </a:r>
            <a:endParaRPr b="1" sz="1400">
              <a:solidFill>
                <a:srgbClr val="0000FF"/>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b="1" sz="1400">
              <a:solidFill>
                <a:srgbClr val="0000FF"/>
              </a:solidFill>
              <a:highlight>
                <a:srgbClr val="FFFFFF"/>
              </a:highlight>
              <a:latin typeface="Arial"/>
              <a:ea typeface="Arial"/>
              <a:cs typeface="Arial"/>
              <a:sym typeface="Arial"/>
            </a:endParaRPr>
          </a:p>
          <a:p>
            <a:pPr indent="0" lvl="0" marL="0" rtl="0" algn="ctr">
              <a:lnSpc>
                <a:spcPct val="127999"/>
              </a:lnSpc>
              <a:spcBef>
                <a:spcPts val="0"/>
              </a:spcBef>
              <a:spcAft>
                <a:spcPts val="0"/>
              </a:spcAft>
              <a:buClr>
                <a:schemeClr val="dk1"/>
              </a:buClr>
              <a:buSzPts val="1100"/>
              <a:buFont typeface="Arial"/>
              <a:buNone/>
            </a:pPr>
            <a:r>
              <a:rPr b="1" lang="fr" sz="1400">
                <a:solidFill>
                  <a:srgbClr val="0000FF"/>
                </a:solidFill>
                <a:highlight>
                  <a:srgbClr val="FFFFFF"/>
                </a:highlight>
                <a:latin typeface="Arial"/>
                <a:ea typeface="Arial"/>
                <a:cs typeface="Arial"/>
                <a:sym typeface="Arial"/>
              </a:rPr>
              <a:t>La rigoureuse prise en compte de ces SPECIFICITES va permettre : </a:t>
            </a:r>
            <a:endParaRPr b="1" sz="1400">
              <a:solidFill>
                <a:srgbClr val="0000FF"/>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b="1" sz="1400">
              <a:solidFill>
                <a:srgbClr val="0000FF"/>
              </a:solidFill>
              <a:highlight>
                <a:srgbClr val="FFFFFF"/>
              </a:highlight>
              <a:latin typeface="Arial"/>
              <a:ea typeface="Arial"/>
              <a:cs typeface="Arial"/>
              <a:sym typeface="Arial"/>
            </a:endParaRPr>
          </a:p>
          <a:p>
            <a:pPr indent="-317500" lvl="0" marL="457200" rtl="0" algn="l">
              <a:lnSpc>
                <a:spcPct val="127999"/>
              </a:lnSpc>
              <a:spcBef>
                <a:spcPts val="0"/>
              </a:spcBef>
              <a:spcAft>
                <a:spcPts val="0"/>
              </a:spcAft>
              <a:buClr>
                <a:srgbClr val="0000FF"/>
              </a:buClr>
              <a:buSzPts val="1400"/>
              <a:buFont typeface="Arial"/>
              <a:buChar char="-"/>
            </a:pPr>
            <a:r>
              <a:rPr b="1" lang="fr" sz="1400">
                <a:solidFill>
                  <a:srgbClr val="0000FF"/>
                </a:solidFill>
                <a:highlight>
                  <a:srgbClr val="FFFFFF"/>
                </a:highlight>
                <a:latin typeface="Arial"/>
                <a:ea typeface="Arial"/>
                <a:cs typeface="Arial"/>
                <a:sym typeface="Arial"/>
              </a:rPr>
              <a:t>à VOTRE CHEVEU, d’être stimulé par la coupe à des endroits conformes à son implantation et à son “axe de pousse”(</a:t>
            </a:r>
            <a:r>
              <a:rPr b="1" i="1" lang="fr" sz="1400">
                <a:solidFill>
                  <a:srgbClr val="0000FF"/>
                </a:solidFill>
                <a:highlight>
                  <a:srgbClr val="FFFFFF"/>
                </a:highlight>
                <a:latin typeface="Arial"/>
                <a:ea typeface="Arial"/>
                <a:cs typeface="Arial"/>
                <a:sym typeface="Arial"/>
              </a:rPr>
              <a:t>Lifting Capillaire</a:t>
            </a:r>
            <a:r>
              <a:rPr b="1" lang="fr" sz="1400">
                <a:solidFill>
                  <a:srgbClr val="0000FF"/>
                </a:solidFill>
                <a:highlight>
                  <a:srgbClr val="FFFFFF"/>
                </a:highlight>
                <a:latin typeface="Arial"/>
                <a:ea typeface="Arial"/>
                <a:cs typeface="Arial"/>
                <a:sym typeface="Arial"/>
              </a:rPr>
              <a:t>)</a:t>
            </a:r>
            <a:endParaRPr b="1" sz="1400">
              <a:solidFill>
                <a:srgbClr val="0000FF"/>
              </a:solidFill>
              <a:highlight>
                <a:srgbClr val="FFFFFF"/>
              </a:highlight>
              <a:latin typeface="Arial"/>
              <a:ea typeface="Arial"/>
              <a:cs typeface="Arial"/>
              <a:sym typeface="Arial"/>
            </a:endParaRPr>
          </a:p>
          <a:p>
            <a:pPr indent="0" lvl="0" marL="457200" rtl="0" algn="l">
              <a:lnSpc>
                <a:spcPct val="127999"/>
              </a:lnSpc>
              <a:spcBef>
                <a:spcPts val="0"/>
              </a:spcBef>
              <a:spcAft>
                <a:spcPts val="0"/>
              </a:spcAft>
              <a:buNone/>
            </a:pPr>
            <a:r>
              <a:t/>
            </a:r>
            <a:endParaRPr b="1" sz="1400">
              <a:solidFill>
                <a:srgbClr val="0000FF"/>
              </a:solidFill>
              <a:highlight>
                <a:srgbClr val="FFFFFF"/>
              </a:highlight>
              <a:latin typeface="Arial"/>
              <a:ea typeface="Arial"/>
              <a:cs typeface="Arial"/>
              <a:sym typeface="Arial"/>
            </a:endParaRPr>
          </a:p>
          <a:p>
            <a:pPr indent="457200" lvl="0" marL="0" rtl="0" algn="l">
              <a:lnSpc>
                <a:spcPct val="127999"/>
              </a:lnSpc>
              <a:spcBef>
                <a:spcPts val="0"/>
              </a:spcBef>
              <a:spcAft>
                <a:spcPts val="0"/>
              </a:spcAft>
              <a:buClr>
                <a:schemeClr val="dk1"/>
              </a:buClr>
              <a:buSzPts val="1100"/>
              <a:buFont typeface="Arial"/>
              <a:buNone/>
            </a:pPr>
            <a:r>
              <a:rPr b="1" lang="fr" sz="1400">
                <a:solidFill>
                  <a:srgbClr val="0000FF"/>
                </a:solidFill>
                <a:highlight>
                  <a:srgbClr val="FFFFFF"/>
                </a:highlight>
                <a:latin typeface="Arial"/>
                <a:ea typeface="Arial"/>
                <a:cs typeface="Arial"/>
                <a:sym typeface="Arial"/>
              </a:rPr>
              <a:t>- à VOTRE CUIR CHEVELU d’être nourri avec un composé revitalisant de principes actifs qui </a:t>
            </a:r>
            <a:r>
              <a:rPr b="1" i="1" lang="fr" sz="1400" u="sng">
                <a:solidFill>
                  <a:srgbClr val="0000FF"/>
                </a:solidFill>
                <a:highlight>
                  <a:srgbClr val="FFFFFF"/>
                </a:highlight>
                <a:latin typeface="Arial"/>
                <a:ea typeface="Arial"/>
                <a:cs typeface="Arial"/>
                <a:sym typeface="Arial"/>
              </a:rPr>
              <a:t>r</a:t>
            </a:r>
            <a:r>
              <a:rPr b="1" i="1" lang="fr" sz="1400" u="sng">
                <a:solidFill>
                  <a:srgbClr val="3C78D8"/>
                </a:solidFill>
                <a:highlight>
                  <a:srgbClr val="FFFFFF"/>
                </a:highlight>
              </a:rPr>
              <a:t>épond exactement à ses besoins métaboliques </a:t>
            </a:r>
            <a:r>
              <a:rPr lang="fr" sz="1400">
                <a:solidFill>
                  <a:srgbClr val="3C78D8"/>
                </a:solidFill>
                <a:highlight>
                  <a:srgbClr val="FFFFFF"/>
                </a:highlight>
              </a:rPr>
              <a:t>(</a:t>
            </a:r>
            <a:r>
              <a:rPr i="1" lang="fr" sz="1400">
                <a:solidFill>
                  <a:srgbClr val="3C78D8"/>
                </a:solidFill>
                <a:highlight>
                  <a:srgbClr val="FFFFFF"/>
                </a:highlight>
              </a:rPr>
              <a:t>FORMULE SSR</a:t>
            </a:r>
            <a:r>
              <a:rPr lang="fr" sz="1400">
                <a:solidFill>
                  <a:srgbClr val="3C78D8"/>
                </a:solidFill>
                <a:highlight>
                  <a:srgbClr val="FFFFFF"/>
                </a:highlight>
              </a:rPr>
              <a:t>)</a:t>
            </a:r>
            <a:endParaRPr sz="1400">
              <a:solidFill>
                <a:srgbClr val="3C78D8"/>
              </a:solidFill>
              <a:highlight>
                <a:srgbClr val="FFFFFF"/>
              </a:highlight>
            </a:endParaRPr>
          </a:p>
          <a:p>
            <a:pPr indent="0" lvl="0" marL="0" rtl="0" algn="l">
              <a:lnSpc>
                <a:spcPct val="127999"/>
              </a:lnSpc>
              <a:spcBef>
                <a:spcPts val="0"/>
              </a:spcBef>
              <a:spcAft>
                <a:spcPts val="0"/>
              </a:spcAft>
              <a:buClr>
                <a:schemeClr val="dk1"/>
              </a:buClr>
              <a:buSzPts val="1100"/>
              <a:buFont typeface="Arial"/>
              <a:buNone/>
            </a:pPr>
            <a:r>
              <a:t/>
            </a:r>
            <a:endParaRPr sz="1400">
              <a:solidFill>
                <a:srgbClr val="3C78D8"/>
              </a:solidFill>
              <a:highlight>
                <a:srgbClr val="FFFFFF"/>
              </a:highlight>
            </a:endParaRPr>
          </a:p>
          <a:p>
            <a:pPr indent="0" lvl="0" marL="0" rtl="0" algn="l">
              <a:lnSpc>
                <a:spcPct val="127999"/>
              </a:lnSpc>
              <a:spcBef>
                <a:spcPts val="0"/>
              </a:spcBef>
              <a:spcAft>
                <a:spcPts val="0"/>
              </a:spcAft>
              <a:buClr>
                <a:schemeClr val="dk1"/>
              </a:buClr>
              <a:buSzPts val="1100"/>
              <a:buFont typeface="Arial"/>
              <a:buNone/>
            </a:pPr>
            <a:r>
              <a:t/>
            </a:r>
            <a:endParaRPr sz="1400">
              <a:latin typeface="Arial"/>
              <a:ea typeface="Arial"/>
              <a:cs typeface="Arial"/>
              <a:sym typeface="Arial"/>
            </a:endParaRPr>
          </a:p>
        </p:txBody>
      </p:sp>
      <p:sp>
        <p:nvSpPr>
          <p:cNvPr id="278" name="Google Shape;278;p4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2- </a:t>
            </a:r>
            <a:r>
              <a:rPr lang="fr"/>
              <a:t>UN PROTOCOLE SUR MESURE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7"/>
          <p:cNvSpPr txBox="1"/>
          <p:nvPr>
            <p:ph idx="1" type="body"/>
          </p:nvPr>
        </p:nvSpPr>
        <p:spPr>
          <a:xfrm>
            <a:off x="311700" y="1427700"/>
            <a:ext cx="82044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solidFill>
                <a:srgbClr val="1D2129"/>
              </a:solidFill>
              <a:highlight>
                <a:schemeClr val="lt1"/>
              </a:highlight>
            </a:endParaRPr>
          </a:p>
          <a:p>
            <a:pPr indent="457200" lvl="0" marL="0" rtl="0" algn="l">
              <a:lnSpc>
                <a:spcPct val="127999"/>
              </a:lnSpc>
              <a:spcBef>
                <a:spcPts val="0"/>
              </a:spcBef>
              <a:spcAft>
                <a:spcPts val="0"/>
              </a:spcAft>
              <a:buClr>
                <a:schemeClr val="dk1"/>
              </a:buClr>
              <a:buSzPts val="1100"/>
              <a:buFont typeface="Arial"/>
              <a:buNone/>
            </a:pPr>
            <a:r>
              <a:t/>
            </a:r>
            <a:endParaRPr sz="1400">
              <a:solidFill>
                <a:srgbClr val="3C78D8"/>
              </a:solidFill>
              <a:highlight>
                <a:srgbClr val="FFFFFF"/>
              </a:highlight>
            </a:endParaRPr>
          </a:p>
          <a:p>
            <a:pPr indent="0" lvl="0" marL="0" rtl="0" algn="ctr">
              <a:lnSpc>
                <a:spcPct val="127999"/>
              </a:lnSpc>
              <a:spcBef>
                <a:spcPts val="0"/>
              </a:spcBef>
              <a:spcAft>
                <a:spcPts val="0"/>
              </a:spcAft>
              <a:buClr>
                <a:schemeClr val="dk1"/>
              </a:buClr>
              <a:buSzPts val="1100"/>
              <a:buFont typeface="Arial"/>
              <a:buNone/>
            </a:pPr>
            <a:r>
              <a:rPr lang="fr" sz="1400">
                <a:solidFill>
                  <a:srgbClr val="3C78D8"/>
                </a:solidFill>
                <a:highlight>
                  <a:srgbClr val="FFFFFF"/>
                </a:highlight>
              </a:rPr>
              <a:t>Cette </a:t>
            </a:r>
            <a:r>
              <a:rPr b="1" lang="fr" sz="1400" u="sng">
                <a:solidFill>
                  <a:srgbClr val="3C78D8"/>
                </a:solidFill>
                <a:highlight>
                  <a:srgbClr val="FFFFFF"/>
                </a:highlight>
              </a:rPr>
              <a:t>DOUBLE PRISE EN COMPTE</a:t>
            </a:r>
            <a:r>
              <a:rPr lang="fr" sz="1400" u="sng">
                <a:solidFill>
                  <a:srgbClr val="3C78D8"/>
                </a:solidFill>
                <a:highlight>
                  <a:srgbClr val="FFFFFF"/>
                </a:highlight>
              </a:rPr>
              <a:t> </a:t>
            </a:r>
            <a:r>
              <a:rPr lang="fr" sz="1400">
                <a:solidFill>
                  <a:srgbClr val="3C78D8"/>
                </a:solidFill>
                <a:highlight>
                  <a:srgbClr val="FFFFFF"/>
                </a:highlight>
              </a:rPr>
              <a:t>:</a:t>
            </a:r>
            <a:endParaRPr sz="1400">
              <a:solidFill>
                <a:srgbClr val="3C78D8"/>
              </a:solidFill>
              <a:highlight>
                <a:srgbClr val="FFFFFF"/>
              </a:highlight>
            </a:endParaRPr>
          </a:p>
          <a:p>
            <a:pPr indent="0" lvl="0" marL="0" rtl="0" algn="l">
              <a:lnSpc>
                <a:spcPct val="127999"/>
              </a:lnSpc>
              <a:spcBef>
                <a:spcPts val="0"/>
              </a:spcBef>
              <a:spcAft>
                <a:spcPts val="0"/>
              </a:spcAft>
              <a:buClr>
                <a:schemeClr val="dk1"/>
              </a:buClr>
              <a:buSzPts val="1100"/>
              <a:buFont typeface="Arial"/>
              <a:buNone/>
            </a:pPr>
            <a:r>
              <a:t/>
            </a:r>
            <a:endParaRPr sz="1400">
              <a:solidFill>
                <a:srgbClr val="3C78D8"/>
              </a:solidFill>
              <a:highlight>
                <a:srgbClr val="FFFFFF"/>
              </a:highlight>
            </a:endParaRPr>
          </a:p>
          <a:p>
            <a:pPr indent="-317500" lvl="0" marL="457200" rtl="0" algn="l">
              <a:lnSpc>
                <a:spcPct val="127999"/>
              </a:lnSpc>
              <a:spcBef>
                <a:spcPts val="0"/>
              </a:spcBef>
              <a:spcAft>
                <a:spcPts val="0"/>
              </a:spcAft>
              <a:buSzPts val="1400"/>
              <a:buChar char="-"/>
            </a:pPr>
            <a:r>
              <a:rPr lang="fr" sz="1400">
                <a:solidFill>
                  <a:srgbClr val="3C78D8"/>
                </a:solidFill>
                <a:highlight>
                  <a:srgbClr val="FFFFFF"/>
                </a:highlight>
              </a:rPr>
              <a:t>Relance et dynamise d’un côté la pousse des cheveux existants</a:t>
            </a:r>
            <a:endParaRPr sz="1400">
              <a:solidFill>
                <a:srgbClr val="3C78D8"/>
              </a:solidFill>
              <a:highlight>
                <a:srgbClr val="FFFFFF"/>
              </a:highlight>
            </a:endParaRPr>
          </a:p>
          <a:p>
            <a:pPr indent="-317500" lvl="0" marL="457200" rtl="0" algn="l">
              <a:lnSpc>
                <a:spcPct val="127999"/>
              </a:lnSpc>
              <a:spcBef>
                <a:spcPts val="0"/>
              </a:spcBef>
              <a:spcAft>
                <a:spcPts val="0"/>
              </a:spcAft>
              <a:buSzPts val="1400"/>
              <a:buChar char="-"/>
            </a:pPr>
            <a:r>
              <a:rPr lang="fr" sz="1400">
                <a:solidFill>
                  <a:srgbClr val="3C78D8"/>
                </a:solidFill>
                <a:highlight>
                  <a:srgbClr val="FFFFFF"/>
                </a:highlight>
              </a:rPr>
              <a:t>Enclenche l’éclosion de nouveaux cheveux.  </a:t>
            </a:r>
            <a:endParaRPr sz="1400">
              <a:solidFill>
                <a:srgbClr val="3C78D8"/>
              </a:solidFill>
              <a:highlight>
                <a:srgbClr val="FFFFFF"/>
              </a:highlight>
            </a:endParaRPr>
          </a:p>
          <a:p>
            <a:pPr indent="0" lvl="0" marL="457200" rtl="0" algn="l">
              <a:lnSpc>
                <a:spcPct val="127999"/>
              </a:lnSpc>
              <a:spcBef>
                <a:spcPts val="0"/>
              </a:spcBef>
              <a:spcAft>
                <a:spcPts val="0"/>
              </a:spcAft>
              <a:buNone/>
            </a:pPr>
            <a:r>
              <a:t/>
            </a:r>
            <a:endParaRPr sz="1400">
              <a:solidFill>
                <a:srgbClr val="3C78D8"/>
              </a:solidFill>
              <a:highlight>
                <a:srgbClr val="FFFFFF"/>
              </a:highlight>
            </a:endParaRPr>
          </a:p>
          <a:p>
            <a:pPr indent="0" lvl="0" marL="457200" rtl="0" algn="ctr">
              <a:lnSpc>
                <a:spcPct val="127999"/>
              </a:lnSpc>
              <a:spcBef>
                <a:spcPts val="0"/>
              </a:spcBef>
              <a:spcAft>
                <a:spcPts val="0"/>
              </a:spcAft>
              <a:buNone/>
            </a:pPr>
            <a:r>
              <a:rPr lang="fr" sz="2400">
                <a:solidFill>
                  <a:srgbClr val="3C78D8"/>
                </a:solidFill>
                <a:highlight>
                  <a:srgbClr val="FFFFFF"/>
                </a:highlight>
              </a:rPr>
              <a:t>Les résultats </a:t>
            </a:r>
            <a:r>
              <a:rPr i="1" lang="fr" sz="2400" u="sng">
                <a:solidFill>
                  <a:srgbClr val="3C78D8"/>
                </a:solidFill>
                <a:highlight>
                  <a:srgbClr val="FFFFFF"/>
                </a:highlight>
              </a:rPr>
              <a:t>sont là</a:t>
            </a:r>
            <a:r>
              <a:rPr lang="fr" sz="2400">
                <a:solidFill>
                  <a:srgbClr val="3C78D8"/>
                </a:solidFill>
                <a:highlight>
                  <a:srgbClr val="FFFFFF"/>
                </a:highlight>
              </a:rPr>
              <a:t> !</a:t>
            </a:r>
            <a:endParaRPr sz="2400">
              <a:solidFill>
                <a:srgbClr val="3C78D8"/>
              </a:solidFill>
              <a:highlight>
                <a:srgbClr val="FFFFFF"/>
              </a:highlight>
            </a:endParaRPr>
          </a:p>
          <a:p>
            <a:pPr indent="0" lvl="0" marL="457200" rtl="0" algn="ctr">
              <a:lnSpc>
                <a:spcPct val="127999"/>
              </a:lnSpc>
              <a:spcBef>
                <a:spcPts val="0"/>
              </a:spcBef>
              <a:spcAft>
                <a:spcPts val="0"/>
              </a:spcAft>
              <a:buNone/>
            </a:pPr>
            <a:r>
              <a:rPr lang="fr" sz="2400">
                <a:solidFill>
                  <a:srgbClr val="3C78D8"/>
                </a:solidFill>
                <a:highlight>
                  <a:srgbClr val="FFFFFF"/>
                </a:highlight>
              </a:rPr>
              <a:t>La repousse du cheveu </a:t>
            </a:r>
            <a:r>
              <a:rPr i="1" lang="fr" sz="2400" u="sng">
                <a:solidFill>
                  <a:srgbClr val="3C78D8"/>
                </a:solidFill>
                <a:highlight>
                  <a:srgbClr val="FFFFFF"/>
                </a:highlight>
              </a:rPr>
              <a:t>est rapide</a:t>
            </a:r>
            <a:r>
              <a:rPr lang="fr" sz="2400">
                <a:solidFill>
                  <a:srgbClr val="3C78D8"/>
                </a:solidFill>
                <a:highlight>
                  <a:srgbClr val="FFFFFF"/>
                </a:highlight>
              </a:rPr>
              <a:t> !</a:t>
            </a:r>
            <a:endParaRPr sz="2400">
              <a:latin typeface="Arial"/>
              <a:ea typeface="Arial"/>
              <a:cs typeface="Arial"/>
              <a:sym typeface="Arial"/>
            </a:endParaRPr>
          </a:p>
        </p:txBody>
      </p:sp>
      <p:sp>
        <p:nvSpPr>
          <p:cNvPr id="284" name="Google Shape;284;p4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2- </a:t>
            </a:r>
            <a:r>
              <a:rPr lang="fr"/>
              <a:t>UN PROTOCOLE SUR MESURE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3- UN MINIMUM DE SENSATIONS DESAGREABLES</a:t>
            </a:r>
            <a:endParaRPr/>
          </a:p>
        </p:txBody>
      </p:sp>
      <p:sp>
        <p:nvSpPr>
          <p:cNvPr id="290" name="Google Shape;290;p4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1400">
                <a:solidFill>
                  <a:srgbClr val="1D2129"/>
                </a:solidFill>
                <a:highlight>
                  <a:srgbClr val="FFFFFF"/>
                </a:highlight>
              </a:rPr>
              <a:t>La Formule SSR  intègre dans ses composants, un anesthésiant dont l’effet se fait sentir dès les premières secondes, puis disparaît aussitôt après 2h.</a:t>
            </a:r>
            <a:endParaRPr sz="1400">
              <a:solidFill>
                <a:srgbClr val="1D2129"/>
              </a:solidFill>
              <a:highlight>
                <a:srgbClr val="FFFFFF"/>
              </a:highlight>
            </a:endParaRPr>
          </a:p>
          <a:p>
            <a:pPr indent="0" lvl="0" marL="0" rtl="0" algn="ctr">
              <a:lnSpc>
                <a:spcPct val="100000"/>
              </a:lnSpc>
              <a:spcBef>
                <a:spcPts val="0"/>
              </a:spcBef>
              <a:spcAft>
                <a:spcPts val="0"/>
              </a:spcAft>
              <a:buNone/>
            </a:pPr>
            <a:r>
              <a:t/>
            </a:r>
            <a:endParaRPr sz="1400">
              <a:solidFill>
                <a:srgbClr val="1D2129"/>
              </a:solidFill>
              <a:highlight>
                <a:srgbClr val="FFFFFF"/>
              </a:highlight>
            </a:endParaRPr>
          </a:p>
          <a:p>
            <a:pPr indent="0" lvl="0" marL="0" rtl="0" algn="ctr">
              <a:lnSpc>
                <a:spcPct val="100000"/>
              </a:lnSpc>
              <a:spcBef>
                <a:spcPts val="0"/>
              </a:spcBef>
              <a:spcAft>
                <a:spcPts val="0"/>
              </a:spcAft>
              <a:buNone/>
            </a:pPr>
            <a:r>
              <a:rPr lang="fr" sz="1400">
                <a:solidFill>
                  <a:srgbClr val="1D2129"/>
                </a:solidFill>
                <a:highlight>
                  <a:srgbClr val="FFFFFF"/>
                </a:highlight>
              </a:rPr>
              <a:t>Cet anesthésiant n’a aucune nocivité, et ne génère aucun effet secondaire. (C’est cet anesthésiant que votre dentiste utilise)</a:t>
            </a:r>
            <a:endParaRPr sz="1400">
              <a:solidFill>
                <a:srgbClr val="1D2129"/>
              </a:solidFill>
              <a:highlight>
                <a:srgbClr val="FFFFFF"/>
              </a:highlight>
            </a:endParaRPr>
          </a:p>
          <a:p>
            <a:pPr indent="0" lvl="0" marL="0" rtl="0" algn="ctr">
              <a:lnSpc>
                <a:spcPct val="100000"/>
              </a:lnSpc>
              <a:spcBef>
                <a:spcPts val="0"/>
              </a:spcBef>
              <a:spcAft>
                <a:spcPts val="0"/>
              </a:spcAft>
              <a:buNone/>
            </a:pPr>
            <a:r>
              <a:t/>
            </a:r>
            <a:endParaRPr sz="1400">
              <a:solidFill>
                <a:srgbClr val="1D2129"/>
              </a:solidFill>
              <a:highlight>
                <a:srgbClr val="FFFFFF"/>
              </a:highlight>
            </a:endParaRPr>
          </a:p>
          <a:p>
            <a:pPr indent="0" lvl="0" marL="0" rtl="0" algn="ctr">
              <a:lnSpc>
                <a:spcPct val="100000"/>
              </a:lnSpc>
              <a:spcBef>
                <a:spcPts val="0"/>
              </a:spcBef>
              <a:spcAft>
                <a:spcPts val="0"/>
              </a:spcAft>
              <a:buNone/>
            </a:pPr>
            <a:r>
              <a:rPr lang="fr" sz="1400">
                <a:solidFill>
                  <a:srgbClr val="1D2129"/>
                </a:solidFill>
                <a:highlight>
                  <a:srgbClr val="FFFFFF"/>
                </a:highlight>
              </a:rPr>
              <a:t>Le Programme représente 8 séances de 30 minutes (4h donc au total) dans un environnement chaleureux et chic : pas besoin d’être rasé du crâne ! Pas de prelevements !  Pas de traces de sang qui restent pendant plusieurs jours !  Pas de douleur invalidantes ! Pas de passages en clinique ! Pas d’anesthesie generale ! P</a:t>
            </a:r>
            <a:r>
              <a:rPr lang="fr" sz="1400">
                <a:solidFill>
                  <a:srgbClr val="0000FF"/>
                </a:solidFill>
                <a:highlight>
                  <a:srgbClr val="FFFFFF"/>
                </a:highlight>
                <a:latin typeface="Arial"/>
                <a:ea typeface="Arial"/>
                <a:cs typeface="Arial"/>
                <a:sym typeface="Arial"/>
              </a:rPr>
              <a:t>as d’éviction sociale, ni d’arrêt de vos activités !</a:t>
            </a:r>
            <a:endParaRPr sz="1400">
              <a:solidFill>
                <a:srgbClr val="0000FF"/>
              </a:solidFill>
              <a:highlight>
                <a:srgbClr val="FFFFFF"/>
              </a:highlight>
              <a:latin typeface="Arial"/>
              <a:ea typeface="Arial"/>
              <a:cs typeface="Arial"/>
              <a:sym typeface="Arial"/>
            </a:endParaRPr>
          </a:p>
          <a:p>
            <a:pPr indent="0" lvl="0" marL="0" rtl="0" algn="l">
              <a:lnSpc>
                <a:spcPct val="100000"/>
              </a:lnSpc>
              <a:spcBef>
                <a:spcPts val="0"/>
              </a:spcBef>
              <a:spcAft>
                <a:spcPts val="0"/>
              </a:spcAft>
              <a:buNone/>
            </a:pPr>
            <a:r>
              <a:t/>
            </a:r>
            <a:endParaRPr sz="1400">
              <a:solidFill>
                <a:srgbClr val="1D2129"/>
              </a:solidFill>
              <a:highlight>
                <a:srgbClr val="FFFFFF"/>
              </a:highlight>
            </a:endParaRPr>
          </a:p>
          <a:p>
            <a:pPr indent="0" lvl="0" marL="0" rtl="0" algn="ctr">
              <a:lnSpc>
                <a:spcPct val="100000"/>
              </a:lnSpc>
              <a:spcBef>
                <a:spcPts val="0"/>
              </a:spcBef>
              <a:spcAft>
                <a:spcPts val="0"/>
              </a:spcAft>
              <a:buClr>
                <a:schemeClr val="dk1"/>
              </a:buClr>
              <a:buSzPts val="1100"/>
              <a:buFont typeface="Arial"/>
              <a:buNone/>
            </a:pPr>
            <a:r>
              <a:rPr b="1" i="1" lang="fr">
                <a:solidFill>
                  <a:srgbClr val="1D2129"/>
                </a:solidFill>
                <a:highlight>
                  <a:srgbClr val="FFFFFF"/>
                </a:highlight>
              </a:rPr>
              <a:t>Vous continuez de vivre votre vie normalement, sans souffrir !</a:t>
            </a:r>
            <a:endParaRPr b="1" i="1">
              <a:solidFill>
                <a:srgbClr val="0000FF"/>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t>4- </a:t>
            </a:r>
            <a:r>
              <a:rPr lang="fr" sz="3600"/>
              <a:t>DES CONSEILS CIBLES </a:t>
            </a:r>
            <a:r>
              <a:rPr i="1" lang="fr" sz="3600"/>
              <a:t>Pendant &amp; Après </a:t>
            </a:r>
            <a:r>
              <a:rPr i="1" lang="fr"/>
              <a:t> </a:t>
            </a:r>
            <a:endParaRPr/>
          </a:p>
        </p:txBody>
      </p:sp>
      <p:sp>
        <p:nvSpPr>
          <p:cNvPr id="296" name="Google Shape;296;p4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fr" sz="1400">
                <a:solidFill>
                  <a:srgbClr val="1D2129"/>
                </a:solidFill>
                <a:highlight>
                  <a:srgbClr val="FFFFFF"/>
                </a:highlight>
              </a:rPr>
              <a:t>Tout au long du protocole, en parallèle de leur soins, Sophie et Sébastien vous donnent des conseils ciblés et des astuces pratiques, pour prendre soin dans la durée de votre cheveu, et d’optimiser les effets du traitement.</a:t>
            </a:r>
            <a:endParaRPr sz="1400">
              <a:solidFill>
                <a:srgbClr val="1D2129"/>
              </a:solidFill>
              <a:highlight>
                <a:srgbClr val="FFFFFF"/>
              </a:highlight>
            </a:endParaRPr>
          </a:p>
          <a:p>
            <a:pPr indent="0" lvl="0" marL="0" rtl="0" algn="ctr">
              <a:lnSpc>
                <a:spcPct val="100000"/>
              </a:lnSpc>
              <a:spcBef>
                <a:spcPts val="0"/>
              </a:spcBef>
              <a:spcAft>
                <a:spcPts val="0"/>
              </a:spcAft>
              <a:buClr>
                <a:schemeClr val="dk1"/>
              </a:buClr>
              <a:buSzPts val="1100"/>
              <a:buFont typeface="Arial"/>
              <a:buNone/>
            </a:pPr>
            <a:r>
              <a:t/>
            </a:r>
            <a:endParaRPr sz="1400">
              <a:solidFill>
                <a:srgbClr val="1D2129"/>
              </a:solidFill>
              <a:highlight>
                <a:srgbClr val="FFFFFF"/>
              </a:highlight>
            </a:endParaRPr>
          </a:p>
          <a:p>
            <a:pPr indent="0" lvl="0" marL="0" rtl="0" algn="ctr">
              <a:lnSpc>
                <a:spcPct val="100000"/>
              </a:lnSpc>
              <a:spcBef>
                <a:spcPts val="0"/>
              </a:spcBef>
              <a:spcAft>
                <a:spcPts val="0"/>
              </a:spcAft>
              <a:buClr>
                <a:schemeClr val="dk1"/>
              </a:buClr>
              <a:buSzPts val="1100"/>
              <a:buFont typeface="Arial"/>
              <a:buNone/>
            </a:pPr>
            <a:r>
              <a:rPr lang="fr" sz="1400">
                <a:solidFill>
                  <a:srgbClr val="1D2129"/>
                </a:solidFill>
                <a:highlight>
                  <a:srgbClr val="FFFFFF"/>
                </a:highlight>
              </a:rPr>
              <a:t>Ces conseils, prescrits sur la base d’une expertise solide (Sophie a 40 ans d’expérience), et éprouvés (réalisés sur la base de tests), sont utilisables pour la</a:t>
            </a:r>
            <a:r>
              <a:rPr lang="fr" sz="1400">
                <a:solidFill>
                  <a:srgbClr val="1D2129"/>
                </a:solidFill>
                <a:highlight>
                  <a:srgbClr val="FFFFFF"/>
                </a:highlight>
              </a:rPr>
              <a:t> vie : v</a:t>
            </a:r>
            <a:r>
              <a:rPr lang="fr" sz="1400">
                <a:solidFill>
                  <a:srgbClr val="1D2129"/>
                </a:solidFill>
                <a:highlight>
                  <a:srgbClr val="FFFFFF"/>
                </a:highlight>
              </a:rPr>
              <a:t>ous augmentez ainsi la rentabilité de votre investissement !</a:t>
            </a:r>
            <a:endParaRPr sz="1400">
              <a:solidFill>
                <a:srgbClr val="1D2129"/>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sz="1050">
              <a:solidFill>
                <a:srgbClr val="1D2129"/>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sz="1050">
              <a:solidFill>
                <a:srgbClr val="1D2129"/>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sz="1050">
              <a:solidFill>
                <a:srgbClr val="1D2129"/>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fr" sz="3600">
                <a:latin typeface="Economica"/>
                <a:ea typeface="Economica"/>
                <a:cs typeface="Economica"/>
                <a:sym typeface="Economica"/>
              </a:rPr>
              <a:t>5- </a:t>
            </a:r>
            <a:r>
              <a:rPr lang="fr" sz="3600">
                <a:latin typeface="Economica"/>
                <a:ea typeface="Economica"/>
                <a:cs typeface="Economica"/>
                <a:sym typeface="Economica"/>
              </a:rPr>
              <a:t>Votre RDV tout de suite, quand cela vous plaît !</a:t>
            </a:r>
            <a:endParaRPr sz="3600">
              <a:solidFill>
                <a:srgbClr val="1D2129"/>
              </a:solidFill>
              <a:highlight>
                <a:srgbClr val="FFFFFF"/>
              </a:highlight>
            </a:endParaRPr>
          </a:p>
          <a:p>
            <a:pPr indent="0" lvl="0" marL="0" rtl="0" algn="ctr">
              <a:lnSpc>
                <a:spcPct val="100000"/>
              </a:lnSpc>
              <a:spcBef>
                <a:spcPts val="0"/>
              </a:spcBef>
              <a:spcAft>
                <a:spcPts val="0"/>
              </a:spcAft>
              <a:buClr>
                <a:schemeClr val="dk1"/>
              </a:buClr>
              <a:buSzPts val="1100"/>
              <a:buFont typeface="Arial"/>
              <a:buNone/>
            </a:pPr>
            <a:r>
              <a:t/>
            </a:r>
            <a:endParaRPr sz="1050">
              <a:solidFill>
                <a:srgbClr val="1D2129"/>
              </a:solidFill>
              <a:highlight>
                <a:srgbClr val="FFFFFF"/>
              </a:highlight>
            </a:endParaRPr>
          </a:p>
          <a:p>
            <a:pPr indent="0" lvl="0" marL="0" rtl="0" algn="ctr">
              <a:lnSpc>
                <a:spcPct val="100000"/>
              </a:lnSpc>
              <a:spcBef>
                <a:spcPts val="0"/>
              </a:spcBef>
              <a:spcAft>
                <a:spcPts val="0"/>
              </a:spcAft>
              <a:buClr>
                <a:schemeClr val="dk1"/>
              </a:buClr>
              <a:buSzPts val="1100"/>
              <a:buFont typeface="Arial"/>
              <a:buNone/>
            </a:pPr>
            <a:r>
              <a:rPr lang="fr" sz="1400">
                <a:solidFill>
                  <a:srgbClr val="1D2129"/>
                </a:solidFill>
                <a:highlight>
                  <a:srgbClr val="FFFFFF"/>
                </a:highlight>
              </a:rPr>
              <a:t>Le cabinet est ouvert 7 jours sur 7 de 6h à 24h. </a:t>
            </a:r>
            <a:r>
              <a:rPr lang="fr" sz="1400">
                <a:solidFill>
                  <a:srgbClr val="0000FF"/>
                </a:solidFill>
                <a:highlight>
                  <a:srgbClr val="FFFFFF"/>
                </a:highlight>
                <a:latin typeface="Arial"/>
                <a:ea typeface="Arial"/>
                <a:cs typeface="Arial"/>
                <a:sym typeface="Arial"/>
              </a:rPr>
              <a:t>Quel que soit votre emploi du temps, </a:t>
            </a:r>
            <a:r>
              <a:rPr i="1" lang="fr" sz="1400" u="sng">
                <a:solidFill>
                  <a:srgbClr val="0000FF"/>
                </a:solidFill>
                <a:highlight>
                  <a:srgbClr val="FFFFFF"/>
                </a:highlight>
                <a:latin typeface="Arial"/>
                <a:ea typeface="Arial"/>
                <a:cs typeface="Arial"/>
                <a:sym typeface="Arial"/>
              </a:rPr>
              <a:t>vous avez la garantie d’obtenir votre rdv.</a:t>
            </a:r>
            <a:r>
              <a:rPr lang="fr" sz="1400">
                <a:solidFill>
                  <a:srgbClr val="0000FF"/>
                </a:solidFill>
                <a:highlight>
                  <a:srgbClr val="FFFFFF"/>
                </a:highlight>
                <a:latin typeface="Arial"/>
                <a:ea typeface="Arial"/>
                <a:cs typeface="Arial"/>
                <a:sym typeface="Arial"/>
              </a:rPr>
              <a:t> </a:t>
            </a:r>
            <a:r>
              <a:rPr lang="fr" sz="1400">
                <a:solidFill>
                  <a:srgbClr val="1D2129"/>
                </a:solidFill>
                <a:highlight>
                  <a:srgbClr val="FFFFFF"/>
                </a:highlight>
              </a:rPr>
              <a:t>Vous pouvez planifier vos séances en toute sérénité.</a:t>
            </a:r>
            <a:endParaRPr sz="1400">
              <a:solidFill>
                <a:srgbClr val="1D2129"/>
              </a:solidFill>
              <a:highlight>
                <a:srgbClr val="FFFFFF"/>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0"/>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2400">
                <a:latin typeface="Bowlby One SC"/>
                <a:ea typeface="Bowlby One SC"/>
                <a:cs typeface="Bowlby One SC"/>
                <a:sym typeface="Bowlby One SC"/>
              </a:rPr>
              <a:t>TRAVAILLER ENSEMBLE</a:t>
            </a:r>
            <a:endParaRPr sz="2400">
              <a:latin typeface="Bowlby One SC"/>
              <a:ea typeface="Bowlby One SC"/>
              <a:cs typeface="Bowlby One SC"/>
              <a:sym typeface="Bowlby One SC"/>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 Comment ça se passe ?</a:t>
            </a:r>
            <a:endParaRPr/>
          </a:p>
        </p:txBody>
      </p:sp>
      <p:sp>
        <p:nvSpPr>
          <p:cNvPr id="307" name="Google Shape;307;p51"/>
          <p:cNvSpPr txBox="1"/>
          <p:nvPr>
            <p:ph idx="1" type="body"/>
          </p:nvPr>
        </p:nvSpPr>
        <p:spPr>
          <a:xfrm>
            <a:off x="311700" y="1071025"/>
            <a:ext cx="8520600" cy="2683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p>
          <a:p>
            <a:pPr indent="-317500" lvl="0" marL="457200" rtl="0" algn="l">
              <a:lnSpc>
                <a:spcPct val="150000"/>
              </a:lnSpc>
              <a:spcBef>
                <a:spcPts val="1600"/>
              </a:spcBef>
              <a:spcAft>
                <a:spcPts val="0"/>
              </a:spcAft>
              <a:buSzPts val="1400"/>
              <a:buChar char="●"/>
            </a:pPr>
            <a:r>
              <a:rPr lang="fr" sz="1400"/>
              <a:t>Combien de temps ça dure</a:t>
            </a:r>
            <a:endParaRPr sz="1400"/>
          </a:p>
          <a:p>
            <a:pPr indent="-317500" lvl="0" marL="457200" rtl="0" algn="l">
              <a:lnSpc>
                <a:spcPct val="150000"/>
              </a:lnSpc>
              <a:spcBef>
                <a:spcPts val="0"/>
              </a:spcBef>
              <a:spcAft>
                <a:spcPts val="0"/>
              </a:spcAft>
              <a:buSzPts val="1400"/>
              <a:buChar char="●"/>
            </a:pPr>
            <a:r>
              <a:rPr lang="fr" sz="1400"/>
              <a:t>Durée de chaque étape</a:t>
            </a:r>
            <a:endParaRPr sz="1400"/>
          </a:p>
          <a:p>
            <a:pPr indent="-317500" lvl="0" marL="457200" rtl="0" algn="l">
              <a:lnSpc>
                <a:spcPct val="150000"/>
              </a:lnSpc>
              <a:spcBef>
                <a:spcPts val="0"/>
              </a:spcBef>
              <a:spcAft>
                <a:spcPts val="0"/>
              </a:spcAft>
              <a:buSzPts val="1400"/>
              <a:buChar char="●"/>
            </a:pPr>
            <a:r>
              <a:rPr lang="fr" sz="1400"/>
              <a:t>Rôle éventuel de chacun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15925"/>
            <a:ext cx="8520600" cy="65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fr" sz="4800"/>
              <a:t>VOTRE SITUATION</a:t>
            </a:r>
            <a:endParaRPr b="1" sz="4800"/>
          </a:p>
        </p:txBody>
      </p:sp>
      <p:sp>
        <p:nvSpPr>
          <p:cNvPr id="83" name="Google Shape;83;p16"/>
          <p:cNvSpPr txBox="1"/>
          <p:nvPr>
            <p:ph idx="1" type="body"/>
          </p:nvPr>
        </p:nvSpPr>
        <p:spPr>
          <a:xfrm>
            <a:off x="311700" y="833800"/>
            <a:ext cx="8520600" cy="37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ctr">
              <a:spcBef>
                <a:spcPts val="1600"/>
              </a:spcBef>
              <a:spcAft>
                <a:spcPts val="0"/>
              </a:spcAft>
              <a:buNone/>
            </a:pPr>
            <a:r>
              <a:rPr lang="fr" sz="1400"/>
              <a:t>Hélas, tous ces traitements n’ont pas donné les résultats attendus… </a:t>
            </a:r>
            <a:endParaRPr sz="1400"/>
          </a:p>
          <a:p>
            <a:pPr indent="0" lvl="0" marL="0" rtl="0" algn="ctr">
              <a:spcBef>
                <a:spcPts val="1600"/>
              </a:spcBef>
              <a:spcAft>
                <a:spcPts val="0"/>
              </a:spcAft>
              <a:buNone/>
            </a:pPr>
            <a:r>
              <a:rPr lang="fr" sz="1400"/>
              <a:t>Pour certains, ils ont été très douloureux, très pénibles en raison de l’éviction sociale associée, et pour certains d’entre eux, qui ne durent pas, vous voici presque obligés de les recommencer seulement quelques années plus tard…..</a:t>
            </a:r>
            <a:endParaRPr sz="1400"/>
          </a:p>
          <a:p>
            <a:pPr indent="0" lvl="0" marL="0" rtl="0" algn="ctr">
              <a:spcBef>
                <a:spcPts val="1600"/>
              </a:spcBef>
              <a:spcAft>
                <a:spcPts val="0"/>
              </a:spcAft>
              <a:buNone/>
            </a:pPr>
            <a:r>
              <a:rPr lang="fr" sz="1400"/>
              <a:t>Donc votre problématique aujourd’hui c’est précisément cela : </a:t>
            </a:r>
            <a:endParaRPr sz="1400"/>
          </a:p>
          <a:p>
            <a:pPr indent="0" lvl="0" marL="0" rtl="0" algn="ctr">
              <a:spcBef>
                <a:spcPts val="1600"/>
              </a:spcBef>
              <a:spcAft>
                <a:spcPts val="1600"/>
              </a:spcAft>
              <a:buNone/>
            </a:pPr>
            <a:r>
              <a:rPr b="1" i="1" lang="fr" sz="1400" u="sng"/>
              <a:t>vous voulez pouvoir bénéficier d’un traitement qui vous garanti de pouvoir retrouver </a:t>
            </a:r>
            <a:r>
              <a:rPr b="1" i="1" lang="fr" sz="1400" u="sng">
                <a:highlight>
                  <a:schemeClr val="lt1"/>
                </a:highlight>
                <a:latin typeface="Arial"/>
                <a:ea typeface="Arial"/>
                <a:cs typeface="Arial"/>
                <a:sym typeface="Arial"/>
              </a:rPr>
              <a:t>le cheveu de vos 20 ans, rapidement, avec le minimum de douleur, et sans éviction sociale. </a:t>
            </a:r>
            <a:endParaRPr b="1" i="1" sz="1400" u="sng"/>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Comment je travaille :</a:t>
            </a:r>
            <a:endParaRPr/>
          </a:p>
        </p:txBody>
      </p:sp>
      <p:sp>
        <p:nvSpPr>
          <p:cNvPr id="313" name="Google Shape;313;p52"/>
          <p:cNvSpPr txBox="1"/>
          <p:nvPr>
            <p:ph idx="1" type="body"/>
          </p:nvPr>
        </p:nvSpPr>
        <p:spPr>
          <a:xfrm>
            <a:off x="311700" y="766225"/>
            <a:ext cx="8520600" cy="2683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p>
          <a:p>
            <a:pPr indent="-317500" lvl="0" marL="457200" rtl="0" algn="l">
              <a:lnSpc>
                <a:spcPct val="150000"/>
              </a:lnSpc>
              <a:spcBef>
                <a:spcPts val="1600"/>
              </a:spcBef>
              <a:spcAft>
                <a:spcPts val="0"/>
              </a:spcAft>
              <a:buSzPts val="1400"/>
              <a:buChar char="●"/>
            </a:pPr>
            <a:r>
              <a:rPr lang="fr" sz="1400"/>
              <a:t>Votre organisation/ méthode / outils de travail</a:t>
            </a:r>
            <a:endParaRPr sz="1400"/>
          </a:p>
          <a:p>
            <a:pPr indent="-317500" lvl="0" marL="457200" rtl="0" algn="l">
              <a:lnSpc>
                <a:spcPct val="150000"/>
              </a:lnSpc>
              <a:spcBef>
                <a:spcPts val="0"/>
              </a:spcBef>
              <a:spcAft>
                <a:spcPts val="0"/>
              </a:spcAft>
              <a:buSzPts val="1400"/>
              <a:buChar char="●"/>
            </a:pPr>
            <a:r>
              <a:rPr lang="fr" sz="1400"/>
              <a:t>Votre mode de communication</a:t>
            </a:r>
            <a:endParaRPr sz="1400"/>
          </a:p>
          <a:p>
            <a:pPr indent="-317500" lvl="0" marL="457200" rtl="0" algn="l">
              <a:lnSpc>
                <a:spcPct val="150000"/>
              </a:lnSpc>
              <a:spcBef>
                <a:spcPts val="0"/>
              </a:spcBef>
              <a:spcAft>
                <a:spcPts val="0"/>
              </a:spcAft>
              <a:buSzPts val="1400"/>
              <a:buChar char="●"/>
            </a:pPr>
            <a:r>
              <a:rPr lang="fr" sz="1400"/>
              <a:t>Vos engagements</a:t>
            </a:r>
            <a:endParaRPr sz="1400"/>
          </a:p>
          <a:p>
            <a:pPr indent="-317500" lvl="0" marL="457200" rtl="0" algn="l">
              <a:lnSpc>
                <a:spcPct val="150000"/>
              </a:lnSpc>
              <a:spcBef>
                <a:spcPts val="0"/>
              </a:spcBef>
              <a:spcAft>
                <a:spcPts val="0"/>
              </a:spcAft>
              <a:buSzPts val="1400"/>
              <a:buChar char="●"/>
            </a:pPr>
            <a:r>
              <a:rPr lang="fr" sz="1400"/>
              <a:t>Détails pratiques</a:t>
            </a:r>
            <a:endParaRPr sz="1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Pricing</a:t>
            </a:r>
            <a:endParaRPr/>
          </a:p>
        </p:txBody>
      </p:sp>
      <p:sp>
        <p:nvSpPr>
          <p:cNvPr id="319" name="Google Shape;319;p53"/>
          <p:cNvSpPr txBox="1"/>
          <p:nvPr/>
        </p:nvSpPr>
        <p:spPr>
          <a:xfrm>
            <a:off x="5143500" y="1374625"/>
            <a:ext cx="4685400" cy="1914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Open Sans"/>
              <a:buChar char="+"/>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320" name="Google Shape;320;p53"/>
          <p:cNvSpPr txBox="1"/>
          <p:nvPr/>
        </p:nvSpPr>
        <p:spPr>
          <a:xfrm>
            <a:off x="458100" y="1524825"/>
            <a:ext cx="8374200" cy="25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latin typeface="Open Sans"/>
                <a:ea typeface="Open Sans"/>
                <a:cs typeface="Open Sans"/>
                <a:sym typeface="Open Sans"/>
              </a:rPr>
              <a:t>XXXX eur</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fr">
                <a:latin typeface="Open Sans"/>
                <a:ea typeface="Open Sans"/>
                <a:cs typeface="Open Sans"/>
                <a:sym typeface="Open Sans"/>
              </a:rPr>
              <a:t>Si mission 5 mois : XXXeur par mois</a:t>
            </a:r>
            <a:endParaRPr>
              <a:latin typeface="Open Sans"/>
              <a:ea typeface="Open Sans"/>
              <a:cs typeface="Open Sans"/>
              <a:sym typeface="Open Sans"/>
            </a:endParaRPr>
          </a:p>
          <a:p>
            <a:pPr indent="0" lvl="0" marL="0" rtl="0" algn="l">
              <a:spcBef>
                <a:spcPts val="0"/>
              </a:spcBef>
              <a:spcAft>
                <a:spcPts val="0"/>
              </a:spcAft>
              <a:buNone/>
            </a:pPr>
            <a:br>
              <a:rPr lang="fr">
                <a:latin typeface="Open Sans"/>
                <a:ea typeface="Open Sans"/>
                <a:cs typeface="Open Sans"/>
                <a:sym typeface="Open Sans"/>
              </a:rPr>
            </a:b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Garantie XXX</a:t>
            </a:r>
            <a:endParaRPr/>
          </a:p>
        </p:txBody>
      </p:sp>
      <p:sp>
        <p:nvSpPr>
          <p:cNvPr id="326" name="Google Shape;326;p54"/>
          <p:cNvSpPr txBox="1"/>
          <p:nvPr/>
        </p:nvSpPr>
        <p:spPr>
          <a:xfrm>
            <a:off x="458100" y="1143825"/>
            <a:ext cx="8374200" cy="25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br>
              <a:rPr b="1" lang="fr">
                <a:latin typeface="Open Sans"/>
                <a:ea typeface="Open Sans"/>
                <a:cs typeface="Open Sans"/>
                <a:sym typeface="Open Sans"/>
              </a:rPr>
            </a:br>
            <a:endParaRPr b="1">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fr">
                <a:solidFill>
                  <a:schemeClr val="dk1"/>
                </a:solidFill>
                <a:latin typeface="Open Sans"/>
                <a:ea typeface="Open Sans"/>
                <a:cs typeface="Open Sans"/>
                <a:sym typeface="Open Sans"/>
              </a:rPr>
              <a:t>Expliquer détails de garantie éventuelle</a:t>
            </a:r>
            <a:endParaRPr b="1">
              <a:latin typeface="Open Sans"/>
              <a:ea typeface="Open Sans"/>
              <a:cs typeface="Open Sans"/>
              <a:sym typeface="Open Sans"/>
            </a:endParaRPr>
          </a:p>
          <a:p>
            <a:pPr indent="0" lvl="0" marL="0" rtl="0" algn="l">
              <a:spcBef>
                <a:spcPts val="0"/>
              </a:spcBef>
              <a:spcAft>
                <a:spcPts val="0"/>
              </a:spcAft>
              <a:buNone/>
            </a:pPr>
            <a:r>
              <a:t/>
            </a:r>
            <a:endParaRPr b="1">
              <a:latin typeface="Open Sans"/>
              <a:ea typeface="Open Sans"/>
              <a:cs typeface="Open Sans"/>
              <a:sym typeface="Open Sans"/>
            </a:endParaRPr>
          </a:p>
          <a:p>
            <a:pPr indent="0" lvl="0" marL="0" rtl="0" algn="l">
              <a:spcBef>
                <a:spcPts val="0"/>
              </a:spcBef>
              <a:spcAft>
                <a:spcPts val="0"/>
              </a:spcAft>
              <a:buNone/>
            </a:pPr>
            <a:r>
              <a:t/>
            </a:r>
            <a:endParaRPr b="1">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L’AVANTAGE DE NOTRE METHODE </a:t>
            </a:r>
            <a:endParaRPr/>
          </a:p>
        </p:txBody>
      </p:sp>
      <p:sp>
        <p:nvSpPr>
          <p:cNvPr id="332" name="Google Shape;332;p55"/>
          <p:cNvSpPr txBox="1"/>
          <p:nvPr/>
        </p:nvSpPr>
        <p:spPr>
          <a:xfrm>
            <a:off x="389550" y="2581825"/>
            <a:ext cx="2479500" cy="2133000"/>
          </a:xfrm>
          <a:prstGeom prst="rect">
            <a:avLst/>
          </a:prstGeom>
          <a:noFill/>
          <a:ln>
            <a:noFill/>
          </a:ln>
        </p:spPr>
        <p:txBody>
          <a:bodyPr anchorCtr="0" anchor="t" bIns="91425" lIns="91425" spcFirstLastPara="1" rIns="91425" wrap="square" tIns="91425">
            <a:noAutofit/>
          </a:bodyPr>
          <a:lstStyle/>
          <a:p>
            <a:pPr indent="0" lvl="0" marL="457200" rtl="0" algn="l">
              <a:lnSpc>
                <a:spcPct val="113000"/>
              </a:lnSpc>
              <a:spcBef>
                <a:spcPts val="0"/>
              </a:spcBef>
              <a:spcAft>
                <a:spcPts val="1600"/>
              </a:spcAft>
              <a:buNone/>
            </a:pPr>
            <a:r>
              <a:rPr lang="fr">
                <a:solidFill>
                  <a:schemeClr val="dk1"/>
                </a:solidFill>
                <a:latin typeface="Open Sans"/>
                <a:ea typeface="Open Sans"/>
                <a:cs typeface="Open Sans"/>
                <a:sym typeface="Open Sans"/>
              </a:rPr>
              <a:t>Elle </a:t>
            </a:r>
            <a:r>
              <a:rPr b="1" i="1" lang="fr">
                <a:solidFill>
                  <a:schemeClr val="dk1"/>
                </a:solidFill>
                <a:latin typeface="Open Sans"/>
                <a:ea typeface="Open Sans"/>
                <a:cs typeface="Open Sans"/>
                <a:sym typeface="Open Sans"/>
              </a:rPr>
              <a:t>MARCHE </a:t>
            </a:r>
            <a:r>
              <a:rPr lang="fr">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p:txBody>
      </p:sp>
      <p:sp>
        <p:nvSpPr>
          <p:cNvPr id="333" name="Google Shape;333;p55"/>
          <p:cNvSpPr txBox="1"/>
          <p:nvPr/>
        </p:nvSpPr>
        <p:spPr>
          <a:xfrm>
            <a:off x="3145325" y="2761420"/>
            <a:ext cx="3000000" cy="1202100"/>
          </a:xfrm>
          <a:prstGeom prst="rect">
            <a:avLst/>
          </a:prstGeom>
          <a:noFill/>
          <a:ln>
            <a:noFill/>
          </a:ln>
        </p:spPr>
        <p:txBody>
          <a:bodyPr anchorCtr="0" anchor="t" bIns="91425" lIns="91425" spcFirstLastPara="1" rIns="91425" wrap="square" tIns="91425">
            <a:noAutofit/>
          </a:bodyPr>
          <a:lstStyle/>
          <a:p>
            <a:pPr indent="0" lvl="0" marL="457200" rtl="0" algn="ctr">
              <a:lnSpc>
                <a:spcPct val="113000"/>
              </a:lnSpc>
              <a:spcBef>
                <a:spcPts val="0"/>
              </a:spcBef>
              <a:spcAft>
                <a:spcPts val="1600"/>
              </a:spcAft>
              <a:buNone/>
            </a:pPr>
            <a:r>
              <a:t/>
            </a:r>
            <a:endParaRPr>
              <a:solidFill>
                <a:schemeClr val="dk1"/>
              </a:solidFill>
              <a:latin typeface="Open Sans"/>
              <a:ea typeface="Open Sans"/>
              <a:cs typeface="Open Sans"/>
              <a:sym typeface="Open Sans"/>
            </a:endParaRPr>
          </a:p>
        </p:txBody>
      </p:sp>
      <p:sp>
        <p:nvSpPr>
          <p:cNvPr id="334" name="Google Shape;334;p55"/>
          <p:cNvSpPr txBox="1"/>
          <p:nvPr/>
        </p:nvSpPr>
        <p:spPr>
          <a:xfrm>
            <a:off x="5327575" y="2761425"/>
            <a:ext cx="3562500" cy="1541400"/>
          </a:xfrm>
          <a:prstGeom prst="rect">
            <a:avLst/>
          </a:prstGeom>
          <a:noFill/>
          <a:ln>
            <a:noFill/>
          </a:ln>
        </p:spPr>
        <p:txBody>
          <a:bodyPr anchorCtr="0" anchor="t" bIns="91425" lIns="91425" spcFirstLastPara="1" rIns="91425" wrap="square" tIns="91425">
            <a:noAutofit/>
          </a:bodyPr>
          <a:lstStyle/>
          <a:p>
            <a:pPr indent="0" lvl="0" marL="457200" rtl="0" algn="ctr">
              <a:lnSpc>
                <a:spcPct val="113000"/>
              </a:lnSpc>
              <a:spcBef>
                <a:spcPts val="0"/>
              </a:spcBef>
              <a:spcAft>
                <a:spcPts val="0"/>
              </a:spcAft>
              <a:buClr>
                <a:schemeClr val="dk1"/>
              </a:buClr>
              <a:buSzPts val="1100"/>
              <a:buFont typeface="Arial"/>
              <a:buNone/>
            </a:pPr>
            <a:r>
              <a:rPr lang="fr">
                <a:solidFill>
                  <a:schemeClr val="dk1"/>
                </a:solidFill>
                <a:latin typeface="Open Sans"/>
                <a:ea typeface="Open Sans"/>
                <a:cs typeface="Open Sans"/>
                <a:sym typeface="Open Sans"/>
              </a:rPr>
              <a:t>Nous sommes tellement sûrs qu’elle </a:t>
            </a:r>
            <a:r>
              <a:rPr b="1" i="1" lang="fr">
                <a:solidFill>
                  <a:schemeClr val="dk1"/>
                </a:solidFill>
                <a:latin typeface="Open Sans"/>
                <a:ea typeface="Open Sans"/>
                <a:cs typeface="Open Sans"/>
                <a:sym typeface="Open Sans"/>
              </a:rPr>
              <a:t>MARCHE</a:t>
            </a:r>
            <a:endParaRPr b="1" i="1">
              <a:solidFill>
                <a:schemeClr val="dk1"/>
              </a:solidFill>
              <a:latin typeface="Open Sans"/>
              <a:ea typeface="Open Sans"/>
              <a:cs typeface="Open Sans"/>
              <a:sym typeface="Open Sans"/>
            </a:endParaRPr>
          </a:p>
          <a:p>
            <a:pPr indent="0" lvl="0" marL="457200" rtl="0" algn="ctr">
              <a:lnSpc>
                <a:spcPct val="113000"/>
              </a:lnSpc>
              <a:spcBef>
                <a:spcPts val="1600"/>
              </a:spcBef>
              <a:spcAft>
                <a:spcPts val="0"/>
              </a:spcAft>
              <a:buClr>
                <a:schemeClr val="dk1"/>
              </a:buClr>
              <a:buSzPts val="1100"/>
              <a:buFont typeface="Arial"/>
              <a:buNone/>
            </a:pPr>
            <a:r>
              <a:rPr lang="fr">
                <a:solidFill>
                  <a:schemeClr val="dk1"/>
                </a:solidFill>
                <a:latin typeface="Open Sans"/>
                <a:ea typeface="Open Sans"/>
                <a:cs typeface="Open Sans"/>
                <a:sym typeface="Open Sans"/>
              </a:rPr>
              <a:t>qu’on vous </a:t>
            </a:r>
            <a:r>
              <a:rPr b="1" i="1" lang="fr">
                <a:solidFill>
                  <a:schemeClr val="dk1"/>
                </a:solidFill>
                <a:latin typeface="Open Sans"/>
                <a:ea typeface="Open Sans"/>
                <a:cs typeface="Open Sans"/>
                <a:sym typeface="Open Sans"/>
              </a:rPr>
              <a:t>REMBOURSE INTREGRALEMENT</a:t>
            </a:r>
            <a:endParaRPr b="1" i="1">
              <a:solidFill>
                <a:schemeClr val="dk1"/>
              </a:solidFill>
              <a:latin typeface="Open Sans"/>
              <a:ea typeface="Open Sans"/>
              <a:cs typeface="Open Sans"/>
              <a:sym typeface="Open Sans"/>
            </a:endParaRPr>
          </a:p>
          <a:p>
            <a:pPr indent="0" lvl="0" marL="457200" rtl="0" algn="ctr">
              <a:lnSpc>
                <a:spcPct val="113000"/>
              </a:lnSpc>
              <a:spcBef>
                <a:spcPts val="1600"/>
              </a:spcBef>
              <a:spcAft>
                <a:spcPts val="1600"/>
              </a:spcAft>
              <a:buClr>
                <a:schemeClr val="dk1"/>
              </a:buClr>
              <a:buSzPts val="1100"/>
              <a:buFont typeface="Arial"/>
              <a:buNone/>
            </a:pPr>
            <a:r>
              <a:rPr lang="fr">
                <a:solidFill>
                  <a:schemeClr val="dk1"/>
                </a:solidFill>
                <a:latin typeface="Open Sans"/>
                <a:ea typeface="Open Sans"/>
                <a:cs typeface="Open Sans"/>
                <a:sym typeface="Open Sans"/>
              </a:rPr>
              <a:t>si par miracle elle ne fonctionnait pas sur </a:t>
            </a:r>
            <a:r>
              <a:rPr b="1" i="1" lang="fr">
                <a:solidFill>
                  <a:schemeClr val="dk1"/>
                </a:solidFill>
                <a:latin typeface="Open Sans"/>
                <a:ea typeface="Open Sans"/>
                <a:cs typeface="Open Sans"/>
                <a:sym typeface="Open Sans"/>
              </a:rPr>
              <a:t>VOUS</a:t>
            </a:r>
            <a:endParaRPr b="1" i="1">
              <a:solidFill>
                <a:schemeClr val="dk1"/>
              </a:solidFill>
              <a:latin typeface="Open Sans"/>
              <a:ea typeface="Open Sans"/>
              <a:cs typeface="Open Sans"/>
              <a:sym typeface="Open Sans"/>
            </a:endParaRPr>
          </a:p>
        </p:txBody>
      </p:sp>
      <p:sp>
        <p:nvSpPr>
          <p:cNvPr id="335" name="Google Shape;335;p55"/>
          <p:cNvSpPr txBox="1"/>
          <p:nvPr/>
        </p:nvSpPr>
        <p:spPr>
          <a:xfrm>
            <a:off x="2869050" y="3205250"/>
            <a:ext cx="3276300" cy="1370700"/>
          </a:xfrm>
          <a:prstGeom prst="rect">
            <a:avLst/>
          </a:prstGeom>
          <a:noFill/>
          <a:ln>
            <a:noFill/>
          </a:ln>
        </p:spPr>
        <p:txBody>
          <a:bodyPr anchorCtr="0" anchor="t" bIns="91425" lIns="91425" spcFirstLastPara="1" rIns="91425" wrap="square" tIns="91425">
            <a:noAutofit/>
          </a:bodyPr>
          <a:lstStyle/>
          <a:p>
            <a:pPr indent="0" lvl="0" marL="457200" rtl="0" algn="l">
              <a:lnSpc>
                <a:spcPct val="113000"/>
              </a:lnSpc>
              <a:spcBef>
                <a:spcPts val="0"/>
              </a:spcBef>
              <a:spcAft>
                <a:spcPts val="0"/>
              </a:spcAft>
              <a:buClr>
                <a:schemeClr val="dk1"/>
              </a:buClr>
              <a:buSzPts val="1100"/>
              <a:buFont typeface="Arial"/>
              <a:buNone/>
            </a:pPr>
            <a:r>
              <a:rPr lang="fr">
                <a:solidFill>
                  <a:schemeClr val="dk1"/>
                </a:solidFill>
                <a:latin typeface="Open Sans"/>
                <a:ea typeface="Open Sans"/>
                <a:cs typeface="Open Sans"/>
                <a:sym typeface="Open Sans"/>
              </a:rPr>
              <a:t>Vous êtes </a:t>
            </a:r>
            <a:r>
              <a:rPr b="1" i="1" lang="fr">
                <a:solidFill>
                  <a:schemeClr val="dk1"/>
                </a:solidFill>
                <a:latin typeface="Open Sans"/>
                <a:ea typeface="Open Sans"/>
                <a:cs typeface="Open Sans"/>
                <a:sym typeface="Open Sans"/>
              </a:rPr>
              <a:t>GARANTI</a:t>
            </a:r>
            <a:r>
              <a:rPr lang="fr">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457200" rtl="0" algn="l">
              <a:lnSpc>
                <a:spcPct val="113000"/>
              </a:lnSpc>
              <a:spcBef>
                <a:spcPts val="1600"/>
              </a:spcBef>
              <a:spcAft>
                <a:spcPts val="1600"/>
              </a:spcAft>
              <a:buClr>
                <a:schemeClr val="dk1"/>
              </a:buClr>
              <a:buSzPts val="1100"/>
              <a:buFont typeface="Arial"/>
              <a:buNone/>
            </a:pPr>
            <a:r>
              <a:rPr lang="fr">
                <a:solidFill>
                  <a:schemeClr val="dk1"/>
                </a:solidFill>
                <a:latin typeface="Open Sans"/>
                <a:ea typeface="Open Sans"/>
                <a:cs typeface="Open Sans"/>
                <a:sym typeface="Open Sans"/>
              </a:rPr>
              <a:t>qu’elle </a:t>
            </a:r>
            <a:r>
              <a:rPr b="1" i="1" lang="fr">
                <a:solidFill>
                  <a:schemeClr val="dk1"/>
                </a:solidFill>
                <a:latin typeface="Open Sans"/>
                <a:ea typeface="Open Sans"/>
                <a:cs typeface="Open Sans"/>
                <a:sym typeface="Open Sans"/>
              </a:rPr>
              <a:t>MARCHE</a:t>
            </a:r>
            <a:r>
              <a:rPr lang="fr">
                <a:solidFill>
                  <a:schemeClr val="dk1"/>
                </a:solidFill>
                <a:latin typeface="Open Sans"/>
                <a:ea typeface="Open Sans"/>
                <a:cs typeface="Open Sans"/>
                <a:sym typeface="Open Sans"/>
              </a:rPr>
              <a:t> !!!</a:t>
            </a:r>
            <a:endParaRPr b="1" i="1">
              <a:solidFill>
                <a:schemeClr val="dk1"/>
              </a:solidFill>
              <a:latin typeface="Open Sans"/>
              <a:ea typeface="Open Sans"/>
              <a:cs typeface="Open Sans"/>
              <a:sym typeface="Open Sans"/>
            </a:endParaRPr>
          </a:p>
        </p:txBody>
      </p:sp>
      <p:sp>
        <p:nvSpPr>
          <p:cNvPr id="336" name="Google Shape;336;p55"/>
          <p:cNvSpPr/>
          <p:nvPr/>
        </p:nvSpPr>
        <p:spPr>
          <a:xfrm>
            <a:off x="906600" y="1324975"/>
            <a:ext cx="1058400" cy="1079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3000"/>
              <a:t>  1</a:t>
            </a:r>
            <a:endParaRPr b="1" sz="3000"/>
          </a:p>
        </p:txBody>
      </p:sp>
      <p:sp>
        <p:nvSpPr>
          <p:cNvPr id="337" name="Google Shape;337;p55"/>
          <p:cNvSpPr/>
          <p:nvPr/>
        </p:nvSpPr>
        <p:spPr>
          <a:xfrm>
            <a:off x="3875800" y="1682325"/>
            <a:ext cx="1058400" cy="1079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3000"/>
              <a:t> 2</a:t>
            </a:r>
            <a:endParaRPr b="1" sz="3000"/>
          </a:p>
        </p:txBody>
      </p:sp>
      <p:sp>
        <p:nvSpPr>
          <p:cNvPr id="338" name="Google Shape;338;p55"/>
          <p:cNvSpPr/>
          <p:nvPr/>
        </p:nvSpPr>
        <p:spPr>
          <a:xfrm>
            <a:off x="6664625" y="1600425"/>
            <a:ext cx="1058400" cy="1079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3000"/>
              <a:t> 3</a:t>
            </a:r>
            <a:endParaRPr b="1" sz="3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Les clés du succès de notre méthode :</a:t>
            </a:r>
            <a:endParaRPr/>
          </a:p>
        </p:txBody>
      </p:sp>
      <p:sp>
        <p:nvSpPr>
          <p:cNvPr id="344" name="Google Shape;344;p56"/>
          <p:cNvSpPr txBox="1"/>
          <p:nvPr/>
        </p:nvSpPr>
        <p:spPr>
          <a:xfrm>
            <a:off x="227400" y="2761425"/>
            <a:ext cx="2479500" cy="21330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Clr>
                <a:schemeClr val="dk1"/>
              </a:buClr>
              <a:buSzPts val="1100"/>
              <a:buFont typeface="Arial"/>
              <a:buNone/>
            </a:pPr>
            <a:r>
              <a:rPr lang="fr">
                <a:solidFill>
                  <a:schemeClr val="dk1"/>
                </a:solidFill>
                <a:latin typeface="Open Sans"/>
                <a:ea typeface="Open Sans"/>
                <a:cs typeface="Open Sans"/>
                <a:sym typeface="Open Sans"/>
              </a:rPr>
              <a:t>Une </a:t>
            </a:r>
            <a:r>
              <a:rPr b="1" i="1" lang="fr">
                <a:solidFill>
                  <a:schemeClr val="dk1"/>
                </a:solidFill>
                <a:latin typeface="Open Sans"/>
                <a:ea typeface="Open Sans"/>
                <a:cs typeface="Open Sans"/>
                <a:sym typeface="Open Sans"/>
              </a:rPr>
              <a:t>Formule métabolique </a:t>
            </a:r>
            <a:r>
              <a:rPr b="1" i="1" lang="fr" u="sng">
                <a:solidFill>
                  <a:schemeClr val="dk1"/>
                </a:solidFill>
                <a:latin typeface="Open Sans"/>
                <a:ea typeface="Open Sans"/>
                <a:cs typeface="Open Sans"/>
                <a:sym typeface="Open Sans"/>
              </a:rPr>
              <a:t>Révolutionnaire</a:t>
            </a:r>
            <a:endParaRPr b="1" i="1" u="sng">
              <a:solidFill>
                <a:schemeClr val="dk1"/>
              </a:solidFill>
              <a:latin typeface="Open Sans"/>
              <a:ea typeface="Open Sans"/>
              <a:cs typeface="Open Sans"/>
              <a:sym typeface="Open Sans"/>
            </a:endParaRPr>
          </a:p>
          <a:p>
            <a:pPr indent="0" lvl="0" marL="457200" rtl="0" algn="l">
              <a:lnSpc>
                <a:spcPct val="113000"/>
              </a:lnSpc>
              <a:spcBef>
                <a:spcPts val="1600"/>
              </a:spcBef>
              <a:spcAft>
                <a:spcPts val="0"/>
              </a:spcAft>
              <a:buNone/>
            </a:pPr>
            <a:r>
              <a:rPr lang="fr">
                <a:solidFill>
                  <a:schemeClr val="dk1"/>
                </a:solidFill>
                <a:latin typeface="Open Sans"/>
                <a:ea typeface="Open Sans"/>
                <a:cs typeface="Open Sans"/>
                <a:sym typeface="Open Sans"/>
              </a:rPr>
              <a:t>qui fait éclore de </a:t>
            </a:r>
            <a:r>
              <a:rPr b="1" i="1" lang="fr">
                <a:solidFill>
                  <a:schemeClr val="dk1"/>
                </a:solidFill>
                <a:latin typeface="Open Sans"/>
                <a:ea typeface="Open Sans"/>
                <a:cs typeface="Open Sans"/>
                <a:sym typeface="Open Sans"/>
              </a:rPr>
              <a:t>NOUVEAUX CHEVEUX !</a:t>
            </a:r>
            <a:endParaRPr b="1" i="1">
              <a:solidFill>
                <a:schemeClr val="dk1"/>
              </a:solidFill>
              <a:latin typeface="Open Sans"/>
              <a:ea typeface="Open Sans"/>
              <a:cs typeface="Open Sans"/>
              <a:sym typeface="Open Sans"/>
            </a:endParaRPr>
          </a:p>
          <a:p>
            <a:pPr indent="0" lvl="0" marL="457200" rtl="0" algn="l">
              <a:lnSpc>
                <a:spcPct val="113000"/>
              </a:lnSpc>
              <a:spcBef>
                <a:spcPts val="1600"/>
              </a:spcBef>
              <a:spcAft>
                <a:spcPts val="1600"/>
              </a:spcAft>
              <a:buClr>
                <a:schemeClr val="dk1"/>
              </a:buClr>
              <a:buSzPts val="1100"/>
              <a:buFont typeface="Arial"/>
              <a:buNone/>
            </a:pPr>
            <a:r>
              <a:rPr b="1" i="1" lang="fr">
                <a:solidFill>
                  <a:schemeClr val="dk1"/>
                </a:solidFill>
                <a:latin typeface="Open Sans"/>
                <a:ea typeface="Open Sans"/>
                <a:cs typeface="Open Sans"/>
                <a:sym typeface="Open Sans"/>
              </a:rPr>
              <a:t>ça marche !!!</a:t>
            </a:r>
            <a:endParaRPr b="1" i="1">
              <a:solidFill>
                <a:schemeClr val="dk1"/>
              </a:solidFill>
              <a:latin typeface="Open Sans"/>
              <a:ea typeface="Open Sans"/>
              <a:cs typeface="Open Sans"/>
              <a:sym typeface="Open Sans"/>
            </a:endParaRPr>
          </a:p>
        </p:txBody>
      </p:sp>
      <p:sp>
        <p:nvSpPr>
          <p:cNvPr id="345" name="Google Shape;345;p56"/>
          <p:cNvSpPr txBox="1"/>
          <p:nvPr/>
        </p:nvSpPr>
        <p:spPr>
          <a:xfrm>
            <a:off x="3145325" y="2761420"/>
            <a:ext cx="3000000" cy="1202100"/>
          </a:xfrm>
          <a:prstGeom prst="rect">
            <a:avLst/>
          </a:prstGeom>
          <a:noFill/>
          <a:ln>
            <a:noFill/>
          </a:ln>
        </p:spPr>
        <p:txBody>
          <a:bodyPr anchorCtr="0" anchor="t" bIns="91425" lIns="91425" spcFirstLastPara="1" rIns="91425" wrap="square" tIns="91425">
            <a:noAutofit/>
          </a:bodyPr>
          <a:lstStyle/>
          <a:p>
            <a:pPr indent="0" lvl="0" marL="457200" rtl="0" algn="ctr">
              <a:lnSpc>
                <a:spcPct val="113000"/>
              </a:lnSpc>
              <a:spcBef>
                <a:spcPts val="0"/>
              </a:spcBef>
              <a:spcAft>
                <a:spcPts val="1600"/>
              </a:spcAft>
              <a:buNone/>
            </a:pPr>
            <a:r>
              <a:t/>
            </a:r>
            <a:endParaRPr>
              <a:solidFill>
                <a:schemeClr val="dk1"/>
              </a:solidFill>
              <a:latin typeface="Open Sans"/>
              <a:ea typeface="Open Sans"/>
              <a:cs typeface="Open Sans"/>
              <a:sym typeface="Open Sans"/>
            </a:endParaRPr>
          </a:p>
        </p:txBody>
      </p:sp>
      <p:sp>
        <p:nvSpPr>
          <p:cNvPr id="346" name="Google Shape;346;p56"/>
          <p:cNvSpPr txBox="1"/>
          <p:nvPr/>
        </p:nvSpPr>
        <p:spPr>
          <a:xfrm>
            <a:off x="5693825" y="2500804"/>
            <a:ext cx="3000000" cy="1801800"/>
          </a:xfrm>
          <a:prstGeom prst="rect">
            <a:avLst/>
          </a:prstGeom>
          <a:noFill/>
          <a:ln>
            <a:noFill/>
          </a:ln>
        </p:spPr>
        <p:txBody>
          <a:bodyPr anchorCtr="0" anchor="t" bIns="91425" lIns="91425" spcFirstLastPara="1" rIns="91425" wrap="square" tIns="91425">
            <a:noAutofit/>
          </a:bodyPr>
          <a:lstStyle/>
          <a:p>
            <a:pPr indent="0" lvl="0" marL="457200" rtl="0" algn="ctr">
              <a:lnSpc>
                <a:spcPct val="113000"/>
              </a:lnSpc>
              <a:spcBef>
                <a:spcPts val="0"/>
              </a:spcBef>
              <a:spcAft>
                <a:spcPts val="0"/>
              </a:spcAft>
              <a:buClr>
                <a:schemeClr val="dk1"/>
              </a:buClr>
              <a:buSzPts val="1100"/>
              <a:buFont typeface="Arial"/>
              <a:buNone/>
            </a:pPr>
            <a:r>
              <a:rPr lang="fr">
                <a:solidFill>
                  <a:schemeClr val="dk1"/>
                </a:solidFill>
                <a:latin typeface="Open Sans"/>
                <a:ea typeface="Open Sans"/>
                <a:cs typeface="Open Sans"/>
                <a:sym typeface="Open Sans"/>
              </a:rPr>
              <a:t>L’utilisation d’un </a:t>
            </a:r>
            <a:r>
              <a:rPr b="1" i="1" lang="fr">
                <a:solidFill>
                  <a:schemeClr val="dk1"/>
                </a:solidFill>
                <a:latin typeface="Open Sans"/>
                <a:ea typeface="Open Sans"/>
                <a:cs typeface="Open Sans"/>
                <a:sym typeface="Open Sans"/>
              </a:rPr>
              <a:t>anesthésiant</a:t>
            </a:r>
            <a:r>
              <a:rPr lang="fr">
                <a:solidFill>
                  <a:schemeClr val="dk1"/>
                </a:solidFill>
                <a:latin typeface="Open Sans"/>
                <a:ea typeface="Open Sans"/>
                <a:cs typeface="Open Sans"/>
                <a:sym typeface="Open Sans"/>
              </a:rPr>
              <a:t> qui </a:t>
            </a:r>
            <a:r>
              <a:rPr b="1" i="1" lang="fr">
                <a:solidFill>
                  <a:schemeClr val="dk1"/>
                </a:solidFill>
                <a:latin typeface="Open Sans"/>
                <a:ea typeface="Open Sans"/>
                <a:cs typeface="Open Sans"/>
                <a:sym typeface="Open Sans"/>
              </a:rPr>
              <a:t>neutralise</a:t>
            </a:r>
            <a:r>
              <a:rPr lang="fr">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457200" rtl="0" algn="ctr">
              <a:lnSpc>
                <a:spcPct val="113000"/>
              </a:lnSpc>
              <a:spcBef>
                <a:spcPts val="1600"/>
              </a:spcBef>
              <a:spcAft>
                <a:spcPts val="0"/>
              </a:spcAft>
              <a:buClr>
                <a:schemeClr val="dk1"/>
              </a:buClr>
              <a:buSzPts val="1100"/>
              <a:buFont typeface="Arial"/>
              <a:buNone/>
            </a:pPr>
            <a:r>
              <a:rPr lang="fr">
                <a:solidFill>
                  <a:schemeClr val="dk1"/>
                </a:solidFill>
                <a:latin typeface="Open Sans"/>
                <a:ea typeface="Open Sans"/>
                <a:cs typeface="Open Sans"/>
                <a:sym typeface="Open Sans"/>
              </a:rPr>
              <a:t>au maximum les </a:t>
            </a:r>
            <a:r>
              <a:rPr b="1" i="1" lang="fr">
                <a:solidFill>
                  <a:schemeClr val="dk1"/>
                </a:solidFill>
                <a:latin typeface="Open Sans"/>
                <a:ea typeface="Open Sans"/>
                <a:cs typeface="Open Sans"/>
                <a:sym typeface="Open Sans"/>
              </a:rPr>
              <a:t>sensations désagréables</a:t>
            </a:r>
            <a:endParaRPr b="1" i="1">
              <a:solidFill>
                <a:schemeClr val="dk1"/>
              </a:solidFill>
              <a:latin typeface="Open Sans"/>
              <a:ea typeface="Open Sans"/>
              <a:cs typeface="Open Sans"/>
              <a:sym typeface="Open Sans"/>
            </a:endParaRPr>
          </a:p>
          <a:p>
            <a:pPr indent="0" lvl="0" marL="457200" rtl="0" algn="ctr">
              <a:lnSpc>
                <a:spcPct val="113000"/>
              </a:lnSpc>
              <a:spcBef>
                <a:spcPts val="1600"/>
              </a:spcBef>
              <a:spcAft>
                <a:spcPts val="1600"/>
              </a:spcAft>
              <a:buClr>
                <a:schemeClr val="dk1"/>
              </a:buClr>
              <a:buSzPts val="1100"/>
              <a:buFont typeface="Arial"/>
              <a:buNone/>
            </a:pPr>
            <a:r>
              <a:rPr b="1" i="1" lang="fr">
                <a:solidFill>
                  <a:schemeClr val="dk1"/>
                </a:solidFill>
                <a:latin typeface="Open Sans"/>
                <a:ea typeface="Open Sans"/>
                <a:cs typeface="Open Sans"/>
                <a:sym typeface="Open Sans"/>
              </a:rPr>
              <a:t>Pas besoin de souffrir pour être belle… </a:t>
            </a:r>
            <a:endParaRPr b="1" i="1">
              <a:solidFill>
                <a:schemeClr val="dk1"/>
              </a:solidFill>
              <a:latin typeface="Open Sans"/>
              <a:ea typeface="Open Sans"/>
              <a:cs typeface="Open Sans"/>
              <a:sym typeface="Open Sans"/>
            </a:endParaRPr>
          </a:p>
        </p:txBody>
      </p:sp>
      <p:sp>
        <p:nvSpPr>
          <p:cNvPr id="347" name="Google Shape;347;p56"/>
          <p:cNvSpPr txBox="1"/>
          <p:nvPr/>
        </p:nvSpPr>
        <p:spPr>
          <a:xfrm>
            <a:off x="2869050" y="2332300"/>
            <a:ext cx="2925900" cy="2243400"/>
          </a:xfrm>
          <a:prstGeom prst="rect">
            <a:avLst/>
          </a:prstGeom>
          <a:noFill/>
          <a:ln>
            <a:noFill/>
          </a:ln>
        </p:spPr>
        <p:txBody>
          <a:bodyPr anchorCtr="0" anchor="t" bIns="91425" lIns="91425" spcFirstLastPara="1" rIns="91425" wrap="square" tIns="91425">
            <a:noAutofit/>
          </a:bodyPr>
          <a:lstStyle/>
          <a:p>
            <a:pPr indent="0" lvl="0" marL="457200" rtl="0" algn="l">
              <a:lnSpc>
                <a:spcPct val="113000"/>
              </a:lnSpc>
              <a:spcBef>
                <a:spcPts val="0"/>
              </a:spcBef>
              <a:spcAft>
                <a:spcPts val="0"/>
              </a:spcAft>
              <a:buClr>
                <a:schemeClr val="dk1"/>
              </a:buClr>
              <a:buSzPts val="1100"/>
              <a:buFont typeface="Arial"/>
              <a:buNone/>
            </a:pPr>
            <a:r>
              <a:rPr lang="fr">
                <a:solidFill>
                  <a:schemeClr val="dk1"/>
                </a:solidFill>
                <a:latin typeface="Open Sans"/>
                <a:ea typeface="Open Sans"/>
                <a:cs typeface="Open Sans"/>
                <a:sym typeface="Open Sans"/>
              </a:rPr>
              <a:t>Un protocole </a:t>
            </a:r>
            <a:endParaRPr>
              <a:solidFill>
                <a:schemeClr val="dk1"/>
              </a:solidFill>
              <a:latin typeface="Open Sans"/>
              <a:ea typeface="Open Sans"/>
              <a:cs typeface="Open Sans"/>
              <a:sym typeface="Open Sans"/>
            </a:endParaRPr>
          </a:p>
          <a:p>
            <a:pPr indent="0" lvl="0" marL="457200" rtl="0" algn="l">
              <a:lnSpc>
                <a:spcPct val="113000"/>
              </a:lnSpc>
              <a:spcBef>
                <a:spcPts val="1600"/>
              </a:spcBef>
              <a:spcAft>
                <a:spcPts val="0"/>
              </a:spcAft>
              <a:buClr>
                <a:schemeClr val="dk1"/>
              </a:buClr>
              <a:buSzPts val="1100"/>
              <a:buFont typeface="Arial"/>
              <a:buNone/>
            </a:pPr>
            <a:r>
              <a:rPr b="1" i="1" lang="fr">
                <a:solidFill>
                  <a:schemeClr val="dk1"/>
                </a:solidFill>
                <a:latin typeface="Open Sans"/>
                <a:ea typeface="Open Sans"/>
                <a:cs typeface="Open Sans"/>
                <a:sym typeface="Open Sans"/>
              </a:rPr>
              <a:t>PROFILE SUR MESURE</a:t>
            </a:r>
            <a:endParaRPr b="1" i="1">
              <a:solidFill>
                <a:schemeClr val="dk1"/>
              </a:solidFill>
              <a:latin typeface="Open Sans"/>
              <a:ea typeface="Open Sans"/>
              <a:cs typeface="Open Sans"/>
              <a:sym typeface="Open Sans"/>
            </a:endParaRPr>
          </a:p>
          <a:p>
            <a:pPr indent="0" lvl="0" marL="457200" rtl="0" algn="l">
              <a:lnSpc>
                <a:spcPct val="113000"/>
              </a:lnSpc>
              <a:spcBef>
                <a:spcPts val="1600"/>
              </a:spcBef>
              <a:spcAft>
                <a:spcPts val="0"/>
              </a:spcAft>
              <a:buClr>
                <a:schemeClr val="dk1"/>
              </a:buClr>
              <a:buSzPts val="1100"/>
              <a:buFont typeface="Arial"/>
              <a:buNone/>
            </a:pPr>
            <a:r>
              <a:rPr lang="fr">
                <a:solidFill>
                  <a:schemeClr val="dk1"/>
                </a:solidFill>
                <a:latin typeface="Open Sans"/>
                <a:ea typeface="Open Sans"/>
                <a:cs typeface="Open Sans"/>
                <a:sym typeface="Open Sans"/>
              </a:rPr>
              <a:t>qui intège la </a:t>
            </a:r>
            <a:r>
              <a:rPr b="1" i="1" lang="fr">
                <a:solidFill>
                  <a:schemeClr val="dk1"/>
                </a:solidFill>
                <a:latin typeface="Open Sans"/>
                <a:ea typeface="Open Sans"/>
                <a:cs typeface="Open Sans"/>
                <a:sym typeface="Open Sans"/>
              </a:rPr>
              <a:t>SPECIFICITE</a:t>
            </a:r>
            <a:endParaRPr b="1" i="1">
              <a:solidFill>
                <a:schemeClr val="dk1"/>
              </a:solidFill>
              <a:latin typeface="Open Sans"/>
              <a:ea typeface="Open Sans"/>
              <a:cs typeface="Open Sans"/>
              <a:sym typeface="Open Sans"/>
            </a:endParaRPr>
          </a:p>
          <a:p>
            <a:pPr indent="0" lvl="0" marL="457200" rtl="0" algn="l">
              <a:lnSpc>
                <a:spcPct val="113000"/>
              </a:lnSpc>
              <a:spcBef>
                <a:spcPts val="1600"/>
              </a:spcBef>
              <a:spcAft>
                <a:spcPts val="0"/>
              </a:spcAft>
              <a:buClr>
                <a:schemeClr val="dk1"/>
              </a:buClr>
              <a:buSzPts val="1100"/>
              <a:buFont typeface="Arial"/>
              <a:buNone/>
            </a:pPr>
            <a:r>
              <a:rPr lang="fr">
                <a:solidFill>
                  <a:schemeClr val="dk1"/>
                </a:solidFill>
                <a:latin typeface="Open Sans"/>
                <a:ea typeface="Open Sans"/>
                <a:cs typeface="Open Sans"/>
                <a:sym typeface="Open Sans"/>
              </a:rPr>
              <a:t>de votre cuir chevelu</a:t>
            </a:r>
            <a:endParaRPr>
              <a:solidFill>
                <a:schemeClr val="dk1"/>
              </a:solidFill>
              <a:latin typeface="Open Sans"/>
              <a:ea typeface="Open Sans"/>
              <a:cs typeface="Open Sans"/>
              <a:sym typeface="Open Sans"/>
            </a:endParaRPr>
          </a:p>
          <a:p>
            <a:pPr indent="0" lvl="0" marL="457200" rtl="0" algn="l">
              <a:lnSpc>
                <a:spcPct val="113000"/>
              </a:lnSpc>
              <a:spcBef>
                <a:spcPts val="1600"/>
              </a:spcBef>
              <a:spcAft>
                <a:spcPts val="1600"/>
              </a:spcAft>
              <a:buClr>
                <a:schemeClr val="dk1"/>
              </a:buClr>
              <a:buSzPts val="1100"/>
              <a:buFont typeface="Arial"/>
              <a:buNone/>
            </a:pPr>
            <a:r>
              <a:rPr b="1" i="1" lang="fr">
                <a:solidFill>
                  <a:schemeClr val="dk1"/>
                </a:solidFill>
                <a:latin typeface="Open Sans"/>
                <a:ea typeface="Open Sans"/>
                <a:cs typeface="Open Sans"/>
                <a:sym typeface="Open Sans"/>
              </a:rPr>
              <a:t>Le cheveu repousse vite !!!</a:t>
            </a:r>
            <a:endParaRPr b="1" i="1">
              <a:solidFill>
                <a:schemeClr val="dk1"/>
              </a:solidFill>
              <a:latin typeface="Open Sans"/>
              <a:ea typeface="Open Sans"/>
              <a:cs typeface="Open Sans"/>
              <a:sym typeface="Open Sans"/>
            </a:endParaRPr>
          </a:p>
        </p:txBody>
      </p:sp>
      <p:sp>
        <p:nvSpPr>
          <p:cNvPr id="348" name="Google Shape;348;p56"/>
          <p:cNvSpPr/>
          <p:nvPr/>
        </p:nvSpPr>
        <p:spPr>
          <a:xfrm>
            <a:off x="906600" y="1324975"/>
            <a:ext cx="1058400" cy="1079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3000"/>
              <a:t>  1</a:t>
            </a:r>
            <a:endParaRPr b="1" sz="3000"/>
          </a:p>
        </p:txBody>
      </p:sp>
      <p:sp>
        <p:nvSpPr>
          <p:cNvPr id="349" name="Google Shape;349;p56"/>
          <p:cNvSpPr/>
          <p:nvPr/>
        </p:nvSpPr>
        <p:spPr>
          <a:xfrm>
            <a:off x="3725050" y="1147225"/>
            <a:ext cx="1058400" cy="1079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3000"/>
              <a:t> 2</a:t>
            </a:r>
            <a:endParaRPr b="1" sz="3000"/>
          </a:p>
        </p:txBody>
      </p:sp>
      <p:sp>
        <p:nvSpPr>
          <p:cNvPr id="350" name="Google Shape;350;p56"/>
          <p:cNvSpPr/>
          <p:nvPr/>
        </p:nvSpPr>
        <p:spPr>
          <a:xfrm>
            <a:off x="6543500" y="1253200"/>
            <a:ext cx="1058400" cy="1079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3000"/>
              <a:t> 3</a:t>
            </a:r>
            <a:endParaRPr b="1" sz="3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Le BONUS !  / le  “Grand Plus ! ” </a:t>
            </a:r>
            <a:endParaRPr/>
          </a:p>
        </p:txBody>
      </p:sp>
      <p:sp>
        <p:nvSpPr>
          <p:cNvPr id="356" name="Google Shape;356;p57"/>
          <p:cNvSpPr txBox="1"/>
          <p:nvPr/>
        </p:nvSpPr>
        <p:spPr>
          <a:xfrm>
            <a:off x="3145325" y="2761420"/>
            <a:ext cx="3000000" cy="1202100"/>
          </a:xfrm>
          <a:prstGeom prst="rect">
            <a:avLst/>
          </a:prstGeom>
          <a:noFill/>
          <a:ln>
            <a:noFill/>
          </a:ln>
        </p:spPr>
        <p:txBody>
          <a:bodyPr anchorCtr="0" anchor="t" bIns="91425" lIns="91425" spcFirstLastPara="1" rIns="91425" wrap="square" tIns="91425">
            <a:noAutofit/>
          </a:bodyPr>
          <a:lstStyle/>
          <a:p>
            <a:pPr indent="0" lvl="0" marL="457200" rtl="0" algn="ctr">
              <a:lnSpc>
                <a:spcPct val="113000"/>
              </a:lnSpc>
              <a:spcBef>
                <a:spcPts val="0"/>
              </a:spcBef>
              <a:spcAft>
                <a:spcPts val="1600"/>
              </a:spcAft>
              <a:buNone/>
            </a:pPr>
            <a:r>
              <a:t/>
            </a:r>
            <a:endParaRPr>
              <a:solidFill>
                <a:schemeClr val="dk1"/>
              </a:solidFill>
              <a:latin typeface="Open Sans"/>
              <a:ea typeface="Open Sans"/>
              <a:cs typeface="Open Sans"/>
              <a:sym typeface="Open Sans"/>
            </a:endParaRPr>
          </a:p>
        </p:txBody>
      </p:sp>
      <p:sp>
        <p:nvSpPr>
          <p:cNvPr id="357" name="Google Shape;357;p57"/>
          <p:cNvSpPr txBox="1"/>
          <p:nvPr/>
        </p:nvSpPr>
        <p:spPr>
          <a:xfrm>
            <a:off x="5693825" y="3223595"/>
            <a:ext cx="3000000" cy="1079100"/>
          </a:xfrm>
          <a:prstGeom prst="rect">
            <a:avLst/>
          </a:prstGeom>
          <a:noFill/>
          <a:ln>
            <a:noFill/>
          </a:ln>
        </p:spPr>
        <p:txBody>
          <a:bodyPr anchorCtr="0" anchor="t" bIns="91425" lIns="91425" spcFirstLastPara="1" rIns="91425" wrap="square" tIns="91425">
            <a:noAutofit/>
          </a:bodyPr>
          <a:lstStyle/>
          <a:p>
            <a:pPr indent="0" lvl="0" marL="0" rtl="0" algn="l">
              <a:lnSpc>
                <a:spcPct val="113000"/>
              </a:lnSpc>
              <a:spcBef>
                <a:spcPts val="0"/>
              </a:spcBef>
              <a:spcAft>
                <a:spcPts val="0"/>
              </a:spcAft>
              <a:buClr>
                <a:schemeClr val="dk1"/>
              </a:buClr>
              <a:buSzPts val="1100"/>
              <a:buFont typeface="Arial"/>
              <a:buNone/>
            </a:pPr>
            <a:r>
              <a:rPr lang="fr">
                <a:solidFill>
                  <a:schemeClr val="dk1"/>
                </a:solidFill>
                <a:latin typeface="Open Sans"/>
                <a:ea typeface="Open Sans"/>
                <a:cs typeface="Open Sans"/>
                <a:sym typeface="Open Sans"/>
              </a:rPr>
              <a:t>Un cabinet ouvert 7/7</a:t>
            </a:r>
            <a:endParaRPr>
              <a:solidFill>
                <a:schemeClr val="dk1"/>
              </a:solidFill>
              <a:latin typeface="Open Sans"/>
              <a:ea typeface="Open Sans"/>
              <a:cs typeface="Open Sans"/>
              <a:sym typeface="Open Sans"/>
            </a:endParaRPr>
          </a:p>
          <a:p>
            <a:pPr indent="0" lvl="0" marL="0" rtl="0" algn="l">
              <a:lnSpc>
                <a:spcPct val="113000"/>
              </a:lnSpc>
              <a:spcBef>
                <a:spcPts val="1600"/>
              </a:spcBef>
              <a:spcAft>
                <a:spcPts val="0"/>
              </a:spcAft>
              <a:buClr>
                <a:schemeClr val="dk1"/>
              </a:buClr>
              <a:buSzPts val="1100"/>
              <a:buFont typeface="Arial"/>
              <a:buNone/>
            </a:pPr>
            <a:r>
              <a:rPr lang="fr">
                <a:solidFill>
                  <a:schemeClr val="dk1"/>
                </a:solidFill>
                <a:latin typeface="Open Sans"/>
                <a:ea typeface="Open Sans"/>
                <a:cs typeface="Open Sans"/>
                <a:sym typeface="Open Sans"/>
              </a:rPr>
              <a:t>L’</a:t>
            </a:r>
            <a:r>
              <a:rPr b="1" i="1" lang="fr">
                <a:solidFill>
                  <a:schemeClr val="dk1"/>
                </a:solidFill>
                <a:latin typeface="Open Sans"/>
                <a:ea typeface="Open Sans"/>
                <a:cs typeface="Open Sans"/>
                <a:sym typeface="Open Sans"/>
              </a:rPr>
              <a:t>assurance</a:t>
            </a:r>
            <a:r>
              <a:rPr lang="fr">
                <a:solidFill>
                  <a:schemeClr val="dk1"/>
                </a:solidFill>
                <a:latin typeface="Open Sans"/>
                <a:ea typeface="Open Sans"/>
                <a:cs typeface="Open Sans"/>
                <a:sym typeface="Open Sans"/>
              </a:rPr>
              <a:t> d’avoir votre rendez-vous, </a:t>
            </a:r>
            <a:endParaRPr>
              <a:solidFill>
                <a:schemeClr val="dk1"/>
              </a:solidFill>
              <a:latin typeface="Open Sans"/>
              <a:ea typeface="Open Sans"/>
              <a:cs typeface="Open Sans"/>
              <a:sym typeface="Open Sans"/>
            </a:endParaRPr>
          </a:p>
          <a:p>
            <a:pPr indent="0" lvl="0" marL="0" rtl="0" algn="l">
              <a:lnSpc>
                <a:spcPct val="113000"/>
              </a:lnSpc>
              <a:spcBef>
                <a:spcPts val="1600"/>
              </a:spcBef>
              <a:spcAft>
                <a:spcPts val="0"/>
              </a:spcAft>
              <a:buClr>
                <a:schemeClr val="dk1"/>
              </a:buClr>
              <a:buSzPts val="1100"/>
              <a:buFont typeface="Arial"/>
              <a:buNone/>
            </a:pPr>
            <a:r>
              <a:rPr b="1" i="1" lang="fr">
                <a:solidFill>
                  <a:schemeClr val="dk1"/>
                </a:solidFill>
                <a:latin typeface="Open Sans"/>
                <a:ea typeface="Open Sans"/>
                <a:cs typeface="Open Sans"/>
                <a:sym typeface="Open Sans"/>
              </a:rPr>
              <a:t>quand il vous plaît ! </a:t>
            </a:r>
            <a:endParaRPr b="1" i="1">
              <a:solidFill>
                <a:schemeClr val="dk1"/>
              </a:solidFill>
              <a:latin typeface="Open Sans"/>
              <a:ea typeface="Open Sans"/>
              <a:cs typeface="Open Sans"/>
              <a:sym typeface="Open Sans"/>
            </a:endParaRPr>
          </a:p>
          <a:p>
            <a:pPr indent="0" lvl="0" marL="457200" rtl="0" algn="ctr">
              <a:lnSpc>
                <a:spcPct val="113000"/>
              </a:lnSpc>
              <a:spcBef>
                <a:spcPts val="1600"/>
              </a:spcBef>
              <a:spcAft>
                <a:spcPts val="1600"/>
              </a:spcAft>
              <a:buClr>
                <a:schemeClr val="dk1"/>
              </a:buClr>
              <a:buSzPts val="1100"/>
              <a:buFont typeface="Arial"/>
              <a:buNone/>
            </a:pPr>
            <a:r>
              <a:t/>
            </a:r>
            <a:endParaRPr b="1" i="1">
              <a:solidFill>
                <a:schemeClr val="dk1"/>
              </a:solidFill>
              <a:latin typeface="Open Sans"/>
              <a:ea typeface="Open Sans"/>
              <a:cs typeface="Open Sans"/>
              <a:sym typeface="Open Sans"/>
            </a:endParaRPr>
          </a:p>
        </p:txBody>
      </p:sp>
      <p:sp>
        <p:nvSpPr>
          <p:cNvPr id="358" name="Google Shape;358;p57"/>
          <p:cNvSpPr txBox="1"/>
          <p:nvPr/>
        </p:nvSpPr>
        <p:spPr>
          <a:xfrm>
            <a:off x="311700" y="2947900"/>
            <a:ext cx="2925900" cy="16305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lang="fr">
                <a:solidFill>
                  <a:schemeClr val="dk1"/>
                </a:solidFill>
                <a:latin typeface="Open Sans"/>
                <a:ea typeface="Open Sans"/>
                <a:cs typeface="Open Sans"/>
                <a:sym typeface="Open Sans"/>
              </a:rPr>
              <a:t>Des </a:t>
            </a:r>
            <a:r>
              <a:rPr b="1" i="1" lang="fr">
                <a:solidFill>
                  <a:schemeClr val="dk1"/>
                </a:solidFill>
                <a:latin typeface="Open Sans"/>
                <a:ea typeface="Open Sans"/>
                <a:cs typeface="Open Sans"/>
                <a:sym typeface="Open Sans"/>
              </a:rPr>
              <a:t>conseils ciblés</a:t>
            </a:r>
            <a:r>
              <a:rPr lang="fr">
                <a:solidFill>
                  <a:schemeClr val="dk1"/>
                </a:solidFill>
                <a:latin typeface="Open Sans"/>
                <a:ea typeface="Open Sans"/>
                <a:cs typeface="Open Sans"/>
                <a:sym typeface="Open Sans"/>
              </a:rPr>
              <a:t>, </a:t>
            </a:r>
            <a:r>
              <a:rPr b="1" i="1" lang="fr">
                <a:solidFill>
                  <a:schemeClr val="dk1"/>
                </a:solidFill>
                <a:latin typeface="Open Sans"/>
                <a:ea typeface="Open Sans"/>
                <a:cs typeface="Open Sans"/>
                <a:sym typeface="Open Sans"/>
              </a:rPr>
              <a:t>utilisables à vie</a:t>
            </a:r>
            <a:r>
              <a:rPr lang="fr">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457200" rtl="0" algn="ctr">
              <a:lnSpc>
                <a:spcPct val="115000"/>
              </a:lnSpc>
              <a:spcBef>
                <a:spcPts val="1600"/>
              </a:spcBef>
              <a:spcAft>
                <a:spcPts val="0"/>
              </a:spcAft>
              <a:buNone/>
            </a:pPr>
            <a:r>
              <a:rPr lang="fr">
                <a:solidFill>
                  <a:schemeClr val="dk1"/>
                </a:solidFill>
                <a:latin typeface="Open Sans"/>
                <a:ea typeface="Open Sans"/>
                <a:cs typeface="Open Sans"/>
                <a:sym typeface="Open Sans"/>
              </a:rPr>
              <a:t>pour </a:t>
            </a:r>
            <a:r>
              <a:rPr b="1" i="1" lang="fr">
                <a:solidFill>
                  <a:schemeClr val="dk1"/>
                </a:solidFill>
                <a:latin typeface="Open Sans"/>
                <a:ea typeface="Open Sans"/>
                <a:cs typeface="Open Sans"/>
                <a:sym typeface="Open Sans"/>
              </a:rPr>
              <a:t>maximiser les effets </a:t>
            </a:r>
            <a:r>
              <a:rPr lang="fr">
                <a:solidFill>
                  <a:schemeClr val="dk1"/>
                </a:solidFill>
                <a:latin typeface="Open Sans"/>
                <a:ea typeface="Open Sans"/>
                <a:cs typeface="Open Sans"/>
                <a:sym typeface="Open Sans"/>
              </a:rPr>
              <a:t>du traitement sur votre chevelure</a:t>
            </a:r>
            <a:endParaRPr>
              <a:solidFill>
                <a:schemeClr val="dk1"/>
              </a:solidFill>
              <a:latin typeface="Open Sans"/>
              <a:ea typeface="Open Sans"/>
              <a:cs typeface="Open Sans"/>
              <a:sym typeface="Open Sans"/>
            </a:endParaRPr>
          </a:p>
          <a:p>
            <a:pPr indent="0" lvl="0" marL="457200" rtl="0" algn="ctr">
              <a:lnSpc>
                <a:spcPct val="115000"/>
              </a:lnSpc>
              <a:spcBef>
                <a:spcPts val="1600"/>
              </a:spcBef>
              <a:spcAft>
                <a:spcPts val="0"/>
              </a:spcAft>
              <a:buNone/>
            </a:pPr>
            <a:r>
              <a:rPr lang="fr">
                <a:solidFill>
                  <a:schemeClr val="dk1"/>
                </a:solidFill>
                <a:latin typeface="Open Sans"/>
                <a:ea typeface="Open Sans"/>
                <a:cs typeface="Open Sans"/>
                <a:sym typeface="Open Sans"/>
              </a:rPr>
              <a:t>     </a:t>
            </a:r>
            <a:endParaRPr b="1" i="1">
              <a:solidFill>
                <a:schemeClr val="dk1"/>
              </a:solidFill>
              <a:latin typeface="Open Sans"/>
              <a:ea typeface="Open Sans"/>
              <a:cs typeface="Open Sans"/>
              <a:sym typeface="Open Sans"/>
            </a:endParaRPr>
          </a:p>
          <a:p>
            <a:pPr indent="0" lvl="0" marL="457200" rtl="0" algn="l">
              <a:lnSpc>
                <a:spcPct val="113000"/>
              </a:lnSpc>
              <a:spcBef>
                <a:spcPts val="1600"/>
              </a:spcBef>
              <a:spcAft>
                <a:spcPts val="1600"/>
              </a:spcAft>
              <a:buClr>
                <a:schemeClr val="dk1"/>
              </a:buClr>
              <a:buSzPts val="1100"/>
              <a:buFont typeface="Arial"/>
              <a:buNone/>
            </a:pPr>
            <a:r>
              <a:rPr lang="fr">
                <a:solidFill>
                  <a:schemeClr val="dk1"/>
                </a:solidFill>
                <a:latin typeface="Open Sans"/>
                <a:ea typeface="Open Sans"/>
                <a:cs typeface="Open Sans"/>
                <a:sym typeface="Open Sans"/>
              </a:rPr>
              <a:t>utilisables à vie</a:t>
            </a:r>
            <a:endParaRPr b="1" i="1">
              <a:solidFill>
                <a:schemeClr val="dk1"/>
              </a:solidFill>
              <a:latin typeface="Open Sans"/>
              <a:ea typeface="Open Sans"/>
              <a:cs typeface="Open Sans"/>
              <a:sym typeface="Open Sans"/>
            </a:endParaRPr>
          </a:p>
        </p:txBody>
      </p:sp>
      <p:sp>
        <p:nvSpPr>
          <p:cNvPr id="359" name="Google Shape;359;p57"/>
          <p:cNvSpPr/>
          <p:nvPr/>
        </p:nvSpPr>
        <p:spPr>
          <a:xfrm>
            <a:off x="810700" y="1602750"/>
            <a:ext cx="2427000" cy="1079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3000"/>
              <a:t>BONUS</a:t>
            </a:r>
            <a:endParaRPr b="1" sz="3000"/>
          </a:p>
        </p:txBody>
      </p:sp>
      <p:sp>
        <p:nvSpPr>
          <p:cNvPr id="360" name="Google Shape;360;p57"/>
          <p:cNvSpPr/>
          <p:nvPr/>
        </p:nvSpPr>
        <p:spPr>
          <a:xfrm>
            <a:off x="4694275" y="1271500"/>
            <a:ext cx="3313500" cy="1676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2700"/>
              <a:t>LE GRAND</a:t>
            </a:r>
            <a:r>
              <a:rPr b="1" lang="fr" sz="2700"/>
              <a:t> </a:t>
            </a:r>
            <a:endParaRPr b="1" sz="2700"/>
          </a:p>
          <a:p>
            <a:pPr indent="0" lvl="0" marL="0" rtl="0" algn="l">
              <a:spcBef>
                <a:spcPts val="0"/>
              </a:spcBef>
              <a:spcAft>
                <a:spcPts val="0"/>
              </a:spcAft>
              <a:buNone/>
            </a:pPr>
            <a:r>
              <a:rPr b="1" lang="fr" sz="2700"/>
              <a:t>      “ </a:t>
            </a:r>
            <a:r>
              <a:rPr b="1" lang="fr" sz="3500"/>
              <a:t>+</a:t>
            </a:r>
            <a:r>
              <a:rPr b="1" lang="fr" sz="2700"/>
              <a:t> ”</a:t>
            </a:r>
            <a:endParaRPr b="1" sz="27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2800"/>
              <a:t>Témoignages…</a:t>
            </a:r>
            <a:endParaRPr sz="2800"/>
          </a:p>
        </p:txBody>
      </p:sp>
      <p:sp>
        <p:nvSpPr>
          <p:cNvPr id="366" name="Google Shape;366;p5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lnSpc>
                <a:spcPct val="127999"/>
              </a:lnSpc>
              <a:spcBef>
                <a:spcPts val="0"/>
              </a:spcBef>
              <a:spcAft>
                <a:spcPts val="0"/>
              </a:spcAft>
              <a:buClr>
                <a:schemeClr val="dk1"/>
              </a:buClr>
              <a:buSzPts val="1100"/>
              <a:buFont typeface="Arial"/>
              <a:buNone/>
            </a:pPr>
            <a:r>
              <a:rPr b="1" lang="fr" sz="1000">
                <a:highlight>
                  <a:srgbClr val="FFFFFF"/>
                </a:highlight>
                <a:uFill>
                  <a:noFill/>
                </a:uFill>
                <a:hlinkClick r:id="rId3"/>
              </a:rPr>
              <a:t>priscillia rossette</a:t>
            </a:r>
            <a:endParaRPr b="1" sz="1000">
              <a:highlight>
                <a:srgbClr val="FFFFFF"/>
              </a:highlight>
            </a:endParaRPr>
          </a:p>
          <a:p>
            <a:pPr indent="0" lvl="0" marL="0" rtl="0" algn="l">
              <a:lnSpc>
                <a:spcPct val="127999"/>
              </a:lnSpc>
              <a:spcBef>
                <a:spcPts val="0"/>
              </a:spcBef>
              <a:spcAft>
                <a:spcPts val="0"/>
              </a:spcAft>
              <a:buClr>
                <a:schemeClr val="dk1"/>
              </a:buClr>
              <a:buSzPts val="1100"/>
              <a:buFont typeface="Arial"/>
              <a:buNone/>
            </a:pPr>
            <a:r>
              <a:rPr lang="fr" sz="1000">
                <a:solidFill>
                  <a:srgbClr val="70757A"/>
                </a:solidFill>
                <a:highlight>
                  <a:srgbClr val="FFFFFF"/>
                </a:highlight>
                <a:uFill>
                  <a:noFill/>
                </a:uFill>
                <a:hlinkClick r:id="rId4">
                  <a:extLst>
                    <a:ext uri="{A12FA001-AC4F-418D-AE19-62706E023703}">
                      <ahyp:hlinkClr val="tx"/>
                    </a:ext>
                  </a:extLst>
                </a:hlinkClick>
              </a:rPr>
              <a:t>3 avis</a:t>
            </a:r>
            <a:endParaRPr sz="1000">
              <a:solidFill>
                <a:srgbClr val="70757A"/>
              </a:solidFill>
              <a:highlight>
                <a:srgbClr val="FFFFFF"/>
              </a:highlight>
            </a:endParaRPr>
          </a:p>
          <a:p>
            <a:pPr indent="0" lvl="0" marL="0" rtl="0" algn="l">
              <a:lnSpc>
                <a:spcPct val="135000"/>
              </a:lnSpc>
              <a:spcBef>
                <a:spcPts val="0"/>
              </a:spcBef>
              <a:spcAft>
                <a:spcPts val="0"/>
              </a:spcAft>
              <a:buClr>
                <a:schemeClr val="dk1"/>
              </a:buClr>
              <a:buSzPts val="1100"/>
              <a:buFont typeface="Arial"/>
              <a:buNone/>
            </a:pPr>
            <a:r>
              <a:rPr lang="fr" sz="1000">
                <a:solidFill>
                  <a:srgbClr val="202124"/>
                </a:solidFill>
                <a:highlight>
                  <a:srgbClr val="FFFFFF"/>
                </a:highlight>
                <a:latin typeface="Arial"/>
                <a:ea typeface="Arial"/>
                <a:cs typeface="Arial"/>
                <a:sym typeface="Arial"/>
              </a:rPr>
              <a:t>Un véritable professionnel qui tient ses engagements et offre un véritable résultat si on se tient à ses recommandations. Je subi régulièrement des pertes de cheveux et Sebastien a sauvé ces derniers après chacune de mes grossesses! C’est un homme délicat et solaire ce qui ne gâche rien. Merci à vous Sebastien!</a:t>
            </a:r>
            <a:endParaRPr sz="1000">
              <a:solidFill>
                <a:srgbClr val="202124"/>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sz="1050">
              <a:solidFill>
                <a:srgbClr val="1D2129"/>
              </a:solidFill>
              <a:highlight>
                <a:srgbClr val="FFFFFF"/>
              </a:highlight>
            </a:endParaRPr>
          </a:p>
          <a:p>
            <a:pPr indent="0" lvl="0" marL="0" rtl="0" algn="l">
              <a:lnSpc>
                <a:spcPct val="127999"/>
              </a:lnSpc>
              <a:spcBef>
                <a:spcPts val="0"/>
              </a:spcBef>
              <a:spcAft>
                <a:spcPts val="0"/>
              </a:spcAft>
              <a:buClr>
                <a:schemeClr val="dk1"/>
              </a:buClr>
              <a:buSzPts val="1100"/>
              <a:buFont typeface="Arial"/>
              <a:buNone/>
            </a:pPr>
            <a:r>
              <a:rPr b="1" lang="fr" sz="1000" u="sng">
                <a:highlight>
                  <a:srgbClr val="FFFFFF"/>
                </a:highlight>
                <a:latin typeface="Arial"/>
                <a:ea typeface="Arial"/>
                <a:cs typeface="Arial"/>
                <a:sym typeface="Arial"/>
                <a:hlinkClick r:id="rId5"/>
              </a:rPr>
              <a:t>leila fetnaci</a:t>
            </a:r>
            <a:endParaRPr b="1" sz="1000" u="sng">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rPr lang="fr" sz="1000">
                <a:solidFill>
                  <a:srgbClr val="202124"/>
                </a:solidFill>
                <a:highlight>
                  <a:srgbClr val="FFFFFF"/>
                </a:highlight>
                <a:uFill>
                  <a:noFill/>
                </a:uFill>
                <a:latin typeface="Arial"/>
                <a:ea typeface="Arial"/>
                <a:cs typeface="Arial"/>
                <a:sym typeface="Arial"/>
                <a:hlinkClick r:id="rId6">
                  <a:extLst>
                    <a:ext uri="{A12FA001-AC4F-418D-AE19-62706E023703}">
                      <ahyp:hlinkClr val="tx"/>
                    </a:ext>
                  </a:extLst>
                </a:hlinkClick>
              </a:rPr>
              <a:t>Local Guide</a:t>
            </a:r>
            <a:r>
              <a:rPr lang="fr" sz="1000">
                <a:solidFill>
                  <a:srgbClr val="70757A"/>
                </a:solidFill>
                <a:highlight>
                  <a:srgbClr val="FFFFFF"/>
                </a:highlight>
                <a:uFill>
                  <a:noFill/>
                </a:uFill>
                <a:latin typeface="Arial"/>
                <a:ea typeface="Arial"/>
                <a:cs typeface="Arial"/>
                <a:sym typeface="Arial"/>
                <a:hlinkClick r:id="rId7">
                  <a:extLst>
                    <a:ext uri="{A12FA001-AC4F-418D-AE19-62706E023703}">
                      <ahyp:hlinkClr val="tx"/>
                    </a:ext>
                  </a:extLst>
                </a:hlinkClick>
              </a:rPr>
              <a:t>·69 avis·6 photos</a:t>
            </a:r>
            <a:endParaRPr sz="1000">
              <a:solidFill>
                <a:srgbClr val="70757A"/>
              </a:solidFill>
              <a:highlight>
                <a:srgbClr val="FFFFFF"/>
              </a:highlight>
              <a:latin typeface="Arial"/>
              <a:ea typeface="Arial"/>
              <a:cs typeface="Arial"/>
              <a:sym typeface="Arial"/>
            </a:endParaRPr>
          </a:p>
          <a:p>
            <a:pPr indent="0" lvl="0" marL="0" rtl="0" algn="l">
              <a:lnSpc>
                <a:spcPct val="135000"/>
              </a:lnSpc>
              <a:spcBef>
                <a:spcPts val="0"/>
              </a:spcBef>
              <a:spcAft>
                <a:spcPts val="0"/>
              </a:spcAft>
              <a:buClr>
                <a:schemeClr val="dk1"/>
              </a:buClr>
              <a:buSzPts val="1100"/>
              <a:buFont typeface="Arial"/>
              <a:buNone/>
            </a:pPr>
            <a:r>
              <a:rPr lang="fr" sz="1000">
                <a:solidFill>
                  <a:srgbClr val="202124"/>
                </a:solidFill>
                <a:highlight>
                  <a:srgbClr val="FFFFFF"/>
                </a:highlight>
                <a:latin typeface="Arial"/>
                <a:ea typeface="Arial"/>
                <a:cs typeface="Arial"/>
                <a:sym typeface="Arial"/>
              </a:rPr>
              <a:t>Accueil et services de qualité</a:t>
            </a:r>
            <a:endParaRPr sz="1000">
              <a:solidFill>
                <a:srgbClr val="202124"/>
              </a:solidFill>
              <a:highlight>
                <a:srgbClr val="FFFFFF"/>
              </a:highlight>
              <a:latin typeface="Arial"/>
              <a:ea typeface="Arial"/>
              <a:cs typeface="Arial"/>
              <a:sym typeface="Arial"/>
            </a:endParaRPr>
          </a:p>
          <a:p>
            <a:pPr indent="0" lvl="0" marL="0" rtl="0" algn="l">
              <a:lnSpc>
                <a:spcPct val="135000"/>
              </a:lnSpc>
              <a:spcBef>
                <a:spcPts val="0"/>
              </a:spcBef>
              <a:spcAft>
                <a:spcPts val="0"/>
              </a:spcAft>
              <a:buClr>
                <a:schemeClr val="dk1"/>
              </a:buClr>
              <a:buSzPts val="1100"/>
              <a:buFont typeface="Arial"/>
              <a:buNone/>
            </a:pPr>
            <a:r>
              <a:rPr lang="fr" sz="1000">
                <a:solidFill>
                  <a:srgbClr val="202124"/>
                </a:solidFill>
                <a:highlight>
                  <a:srgbClr val="FFFFFF"/>
                </a:highlight>
                <a:latin typeface="Arial"/>
                <a:ea typeface="Arial"/>
                <a:cs typeface="Arial"/>
                <a:sym typeface="Arial"/>
              </a:rPr>
              <a:t>Perso je fais la mésothérapie cheveux depuis plus d'un an et les résultats sont spectaculaires. Malgré mon déménagement dans le Nord depuis plus de 6 mois je passe obligatoirement par Sébastien à chaque venu en région parisienne. Très bon rapport qualité/prix.</a:t>
            </a:r>
            <a:endParaRPr sz="1000">
              <a:solidFill>
                <a:srgbClr val="202124"/>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sz="1000">
              <a:solidFill>
                <a:srgbClr val="70757A"/>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sz="1000">
              <a:solidFill>
                <a:srgbClr val="70757A"/>
              </a:solidFill>
              <a:highlight>
                <a:srgbClr val="FFFFFF"/>
              </a:highlight>
              <a:latin typeface="Arial"/>
              <a:ea typeface="Arial"/>
              <a:cs typeface="Arial"/>
              <a:sym typeface="Arial"/>
            </a:endParaRPr>
          </a:p>
          <a:p>
            <a:pPr indent="0" lvl="0" marL="0" marR="0" rtl="0" algn="l">
              <a:lnSpc>
                <a:spcPct val="127999"/>
              </a:lnSpc>
              <a:spcBef>
                <a:spcPts val="0"/>
              </a:spcBef>
              <a:spcAft>
                <a:spcPts val="0"/>
              </a:spcAft>
              <a:buClr>
                <a:schemeClr val="dk1"/>
              </a:buClr>
              <a:buSzPts val="1100"/>
              <a:buFont typeface="Arial"/>
              <a:buNone/>
            </a:pPr>
            <a:r>
              <a:t/>
            </a:r>
            <a:endParaRPr sz="1050">
              <a:solidFill>
                <a:srgbClr val="04101B"/>
              </a:solidFill>
              <a:highlight>
                <a:srgbClr val="FFFFFF"/>
              </a:highlight>
            </a:endParaRPr>
          </a:p>
          <a:p>
            <a:pPr indent="0" lvl="0" marL="0" rtl="0" algn="l">
              <a:spcBef>
                <a:spcPts val="1900"/>
              </a:spcBef>
              <a:spcAft>
                <a:spcPts val="160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2800"/>
              <a:t>Témoignages…</a:t>
            </a:r>
            <a:endParaRPr sz="2800"/>
          </a:p>
        </p:txBody>
      </p:sp>
      <p:sp>
        <p:nvSpPr>
          <p:cNvPr id="372" name="Google Shape;372;p5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lnSpc>
                <a:spcPct val="127999"/>
              </a:lnSpc>
              <a:spcBef>
                <a:spcPts val="0"/>
              </a:spcBef>
              <a:spcAft>
                <a:spcPts val="0"/>
              </a:spcAft>
              <a:buClr>
                <a:schemeClr val="dk1"/>
              </a:buClr>
              <a:buSzPts val="1100"/>
              <a:buFont typeface="Arial"/>
              <a:buNone/>
            </a:pPr>
            <a:r>
              <a:rPr b="1" lang="fr" sz="1000" u="sng">
                <a:highlight>
                  <a:srgbClr val="FFFFFF"/>
                </a:highlight>
                <a:latin typeface="Arial"/>
                <a:ea typeface="Arial"/>
                <a:cs typeface="Arial"/>
                <a:sym typeface="Arial"/>
                <a:hlinkClick r:id="rId3"/>
              </a:rPr>
              <a:t>caro karo</a:t>
            </a:r>
            <a:endParaRPr b="1" sz="1000" u="sng">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rPr lang="fr" sz="1000">
                <a:solidFill>
                  <a:srgbClr val="70757A"/>
                </a:solidFill>
                <a:highlight>
                  <a:srgbClr val="FFFFFF"/>
                </a:highlight>
                <a:uFill>
                  <a:noFill/>
                </a:uFill>
                <a:latin typeface="Arial"/>
                <a:ea typeface="Arial"/>
                <a:cs typeface="Arial"/>
                <a:sym typeface="Arial"/>
                <a:hlinkClick r:id="rId4">
                  <a:extLst>
                    <a:ext uri="{A12FA001-AC4F-418D-AE19-62706E023703}">
                      <ahyp:hlinkClr val="tx"/>
                    </a:ext>
                  </a:extLst>
                </a:hlinkClick>
              </a:rPr>
              <a:t>3 avis</a:t>
            </a:r>
            <a:endParaRPr sz="1000">
              <a:solidFill>
                <a:srgbClr val="70757A"/>
              </a:solidFill>
              <a:highlight>
                <a:srgbClr val="FFFFFF"/>
              </a:highlight>
              <a:latin typeface="Arial"/>
              <a:ea typeface="Arial"/>
              <a:cs typeface="Arial"/>
              <a:sym typeface="Arial"/>
            </a:endParaRPr>
          </a:p>
          <a:p>
            <a:pPr indent="0" lvl="0" marL="0" rtl="0" algn="l">
              <a:lnSpc>
                <a:spcPct val="135000"/>
              </a:lnSpc>
              <a:spcBef>
                <a:spcPts val="0"/>
              </a:spcBef>
              <a:spcAft>
                <a:spcPts val="0"/>
              </a:spcAft>
              <a:buClr>
                <a:schemeClr val="dk1"/>
              </a:buClr>
              <a:buSzPts val="1100"/>
              <a:buFont typeface="Arial"/>
              <a:buNone/>
            </a:pPr>
            <a:r>
              <a:rPr lang="fr" sz="1000">
                <a:solidFill>
                  <a:srgbClr val="202124"/>
                </a:solidFill>
                <a:highlight>
                  <a:srgbClr val="FFFFFF"/>
                </a:highlight>
                <a:latin typeface="Arial"/>
                <a:ea typeface="Arial"/>
                <a:cs typeface="Arial"/>
                <a:sym typeface="Arial"/>
              </a:rPr>
              <a:t>Grâce à la mésothérapie capillaire de Sébastien j'ai des cheveux qui repoussent....Enfin une solution qui fonctionne après avoir tout essayé !</a:t>
            </a:r>
            <a:endParaRPr sz="1000">
              <a:solidFill>
                <a:srgbClr val="202124"/>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sz="1000">
              <a:solidFill>
                <a:srgbClr val="70757A"/>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sz="1000">
              <a:solidFill>
                <a:srgbClr val="70757A"/>
              </a:solidFill>
              <a:highlight>
                <a:srgbClr val="FFFFFF"/>
              </a:highlight>
              <a:latin typeface="Arial"/>
              <a:ea typeface="Arial"/>
              <a:cs typeface="Arial"/>
              <a:sym typeface="Arial"/>
            </a:endParaRPr>
          </a:p>
          <a:p>
            <a:pPr indent="0" lvl="0" marL="0" rtl="0" algn="l">
              <a:lnSpc>
                <a:spcPct val="127999"/>
              </a:lnSpc>
              <a:spcBef>
                <a:spcPts val="0"/>
              </a:spcBef>
              <a:spcAft>
                <a:spcPts val="0"/>
              </a:spcAft>
              <a:buClr>
                <a:schemeClr val="dk1"/>
              </a:buClr>
              <a:buSzPts val="1100"/>
              <a:buFont typeface="Arial"/>
              <a:buNone/>
            </a:pPr>
            <a:r>
              <a:t/>
            </a:r>
            <a:endParaRPr sz="1000">
              <a:solidFill>
                <a:srgbClr val="70757A"/>
              </a:solidFill>
              <a:highlight>
                <a:srgbClr val="FFFFFF"/>
              </a:highlight>
              <a:uFill>
                <a:noFill/>
              </a:uFill>
              <a:latin typeface="Arial"/>
              <a:ea typeface="Arial"/>
              <a:cs typeface="Arial"/>
              <a:sym typeface="Arial"/>
              <a:hlinkClick r:id="rId5">
                <a:extLst>
                  <a:ext uri="{A12FA001-AC4F-418D-AE19-62706E023703}">
                    <ahyp:hlinkClr val="tx"/>
                  </a:ext>
                </a:extLst>
              </a:hlinkClick>
            </a:endParaRPr>
          </a:p>
          <a:p>
            <a:pPr indent="0" lvl="0" marL="0" rtl="0" algn="l">
              <a:lnSpc>
                <a:spcPct val="127999"/>
              </a:lnSpc>
              <a:spcBef>
                <a:spcPts val="0"/>
              </a:spcBef>
              <a:spcAft>
                <a:spcPts val="0"/>
              </a:spcAft>
              <a:buClr>
                <a:schemeClr val="dk1"/>
              </a:buClr>
              <a:buSzPts val="1100"/>
              <a:buFont typeface="Arial"/>
              <a:buNone/>
            </a:pPr>
            <a:r>
              <a:rPr lang="fr" sz="1050" u="sng">
                <a:solidFill>
                  <a:srgbClr val="04101B"/>
                </a:solidFill>
                <a:highlight>
                  <a:srgbClr val="FFFFFF"/>
                </a:highlight>
                <a:hlinkClick r:id="rId6">
                  <a:extLst>
                    <a:ext uri="{A12FA001-AC4F-418D-AE19-62706E023703}">
                      <ahyp:hlinkClr val="tx"/>
                    </a:ext>
                  </a:extLst>
                </a:hlinkClick>
              </a:rPr>
              <a:t>sofiemonin</a:t>
            </a:r>
            <a:endParaRPr sz="1050" u="sng">
              <a:solidFill>
                <a:srgbClr val="04101B"/>
              </a:solidFill>
              <a:highlight>
                <a:srgbClr val="FFFFFF"/>
              </a:highlight>
              <a:hlinkClick r:id="rId7">
                <a:extLst>
                  <a:ext uri="{A12FA001-AC4F-418D-AE19-62706E023703}">
                    <ahyp:hlinkClr val="tx"/>
                  </a:ext>
                </a:extLst>
              </a:hlinkClick>
            </a:endParaRPr>
          </a:p>
          <a:p>
            <a:pPr indent="0" lvl="0" marL="0" rtl="0" algn="l">
              <a:lnSpc>
                <a:spcPct val="127999"/>
              </a:lnSpc>
              <a:spcBef>
                <a:spcPts val="0"/>
              </a:spcBef>
              <a:spcAft>
                <a:spcPts val="0"/>
              </a:spcAft>
              <a:buClr>
                <a:schemeClr val="dk1"/>
              </a:buClr>
              <a:buSzPts val="1100"/>
              <a:buFont typeface="Arial"/>
              <a:buNone/>
            </a:pPr>
            <a:r>
              <a:rPr lang="fr" sz="1050">
                <a:solidFill>
                  <a:srgbClr val="04101B"/>
                </a:solidFill>
                <a:highlight>
                  <a:srgbClr val="FFFFFF"/>
                </a:highlight>
                <a:uFill>
                  <a:noFill/>
                </a:uFill>
                <a:hlinkClick r:id="rId8">
                  <a:extLst>
                    <a:ext uri="{A12FA001-AC4F-418D-AE19-62706E023703}">
                      <ahyp:hlinkClr val="tx"/>
                    </a:ext>
                  </a:extLst>
                </a:hlinkClick>
              </a:rPr>
              <a:t>Paris</a:t>
            </a:r>
            <a:endParaRPr sz="1050">
              <a:solidFill>
                <a:srgbClr val="04101B"/>
              </a:solidFill>
              <a:highlight>
                <a:srgbClr val="FFFFFF"/>
              </a:highlight>
              <a:uFill>
                <a:noFill/>
              </a:uFill>
              <a:hlinkClick r:id="rId9">
                <a:extLst>
                  <a:ext uri="{A12FA001-AC4F-418D-AE19-62706E023703}">
                    <ahyp:hlinkClr val="tx"/>
                  </a:ext>
                </a:extLst>
              </a:hlinkClick>
            </a:endParaRPr>
          </a:p>
          <a:p>
            <a:pPr indent="0" lvl="0" marL="0" rtl="0" algn="r">
              <a:lnSpc>
                <a:spcPct val="127999"/>
              </a:lnSpc>
              <a:spcBef>
                <a:spcPts val="0"/>
              </a:spcBef>
              <a:spcAft>
                <a:spcPts val="0"/>
              </a:spcAft>
              <a:buClr>
                <a:schemeClr val="dk1"/>
              </a:buClr>
              <a:buSzPts val="1100"/>
              <a:buFont typeface="Arial"/>
              <a:buNone/>
            </a:pPr>
            <a:r>
              <a:rPr lang="fr" sz="1050">
                <a:solidFill>
                  <a:srgbClr val="04101B"/>
                </a:solidFill>
                <a:highlight>
                  <a:srgbClr val="FFFFFF"/>
                </a:highlight>
                <a:uFill>
                  <a:noFill/>
                </a:uFill>
                <a:hlinkClick r:id="rId10">
                  <a:extLst>
                    <a:ext uri="{A12FA001-AC4F-418D-AE19-62706E023703}">
                      <ahyp:hlinkClr val="tx"/>
                    </a:ext>
                  </a:extLst>
                </a:hlinkClick>
              </a:rPr>
              <a:t>5</a:t>
            </a:r>
            <a:r>
              <a:rPr lang="fr" sz="1050">
                <a:solidFill>
                  <a:srgbClr val="5F6872"/>
                </a:solidFill>
                <a:highlight>
                  <a:srgbClr val="FFFFFF"/>
                </a:highlight>
                <a:uFill>
                  <a:noFill/>
                </a:uFill>
                <a:hlinkClick r:id="rId11">
                  <a:extLst>
                    <a:ext uri="{A12FA001-AC4F-418D-AE19-62706E023703}">
                      <ahyp:hlinkClr val="tx"/>
                    </a:ext>
                  </a:extLst>
                </a:hlinkClick>
              </a:rPr>
              <a:t>/5</a:t>
            </a:r>
            <a:endParaRPr sz="1050">
              <a:solidFill>
                <a:srgbClr val="5F6872"/>
              </a:solidFill>
              <a:highlight>
                <a:srgbClr val="FFFFFF"/>
              </a:highlight>
              <a:uFill>
                <a:noFill/>
              </a:uFill>
              <a:hlinkClick r:id="rId12">
                <a:extLst>
                  <a:ext uri="{A12FA001-AC4F-418D-AE19-62706E023703}">
                    <ahyp:hlinkClr val="tx"/>
                  </a:ext>
                </a:extLst>
              </a:hlinkClick>
            </a:endParaRPr>
          </a:p>
          <a:p>
            <a:pPr indent="0" lvl="0" marL="0" rtl="0" algn="l">
              <a:lnSpc>
                <a:spcPct val="127999"/>
              </a:lnSpc>
              <a:spcBef>
                <a:spcPts val="0"/>
              </a:spcBef>
              <a:spcAft>
                <a:spcPts val="0"/>
              </a:spcAft>
              <a:buClr>
                <a:schemeClr val="dk1"/>
              </a:buClr>
              <a:buSzPts val="1100"/>
              <a:buFont typeface="Arial"/>
              <a:buNone/>
            </a:pPr>
            <a:r>
              <a:rPr lang="fr" sz="1050">
                <a:solidFill>
                  <a:srgbClr val="5F6872"/>
                </a:solidFill>
                <a:highlight>
                  <a:srgbClr val="FFFFFF"/>
                </a:highlight>
              </a:rPr>
              <a:t>Le 2 février 2021 au sujet de Soins hors d'un cadre réglementé</a:t>
            </a:r>
            <a:endParaRPr sz="1050">
              <a:solidFill>
                <a:srgbClr val="5F6872"/>
              </a:solidFill>
              <a:highlight>
                <a:srgbClr val="FFFFFF"/>
              </a:highlight>
            </a:endParaRPr>
          </a:p>
          <a:p>
            <a:pPr indent="0" lvl="0" marL="0" rtl="0" algn="l">
              <a:lnSpc>
                <a:spcPct val="127999"/>
              </a:lnSpc>
              <a:spcBef>
                <a:spcPts val="0"/>
              </a:spcBef>
              <a:spcAft>
                <a:spcPts val="0"/>
              </a:spcAft>
              <a:buClr>
                <a:schemeClr val="dk1"/>
              </a:buClr>
              <a:buSzPts val="1100"/>
              <a:buFont typeface="Arial"/>
              <a:buNone/>
            </a:pPr>
            <a:r>
              <a:rPr lang="fr" sz="1050">
                <a:solidFill>
                  <a:srgbClr val="5F6872"/>
                </a:solidFill>
                <a:highlight>
                  <a:srgbClr val="FFFFFF"/>
                </a:highlight>
              </a:rPr>
              <a:t>Expérience vécue le 2 février 2021</a:t>
            </a:r>
            <a:endParaRPr sz="1050">
              <a:solidFill>
                <a:srgbClr val="5F6872"/>
              </a:solidFill>
              <a:highlight>
                <a:srgbClr val="FFFFFF"/>
              </a:highlight>
            </a:endParaRPr>
          </a:p>
          <a:p>
            <a:pPr indent="0" lvl="0" marL="0" marR="0" rtl="0" algn="l">
              <a:lnSpc>
                <a:spcPct val="127999"/>
              </a:lnSpc>
              <a:spcBef>
                <a:spcPts val="0"/>
              </a:spcBef>
              <a:spcAft>
                <a:spcPts val="0"/>
              </a:spcAft>
              <a:buClr>
                <a:schemeClr val="dk1"/>
              </a:buClr>
              <a:buSzPts val="1100"/>
              <a:buFont typeface="Arial"/>
              <a:buNone/>
            </a:pPr>
            <a:r>
              <a:rPr lang="fr" sz="1050">
                <a:solidFill>
                  <a:srgbClr val="04101B"/>
                </a:solidFill>
                <a:highlight>
                  <a:srgbClr val="FFFFFF"/>
                </a:highlight>
              </a:rPr>
              <a:t>    J ai vu Sebastien pour arrêter de fumer et sa méthode est formidable. Je l ai recommandé auprès de plusieurs personnes qui étaient </a:t>
            </a:r>
            <a:br>
              <a:rPr lang="fr" sz="1050">
                <a:solidFill>
                  <a:srgbClr val="04101B"/>
                </a:solidFill>
                <a:highlight>
                  <a:srgbClr val="FFFFFF"/>
                </a:highlight>
              </a:rPr>
            </a:br>
            <a:r>
              <a:rPr lang="fr" sz="1050">
                <a:solidFill>
                  <a:srgbClr val="04101B"/>
                </a:solidFill>
                <a:highlight>
                  <a:srgbClr val="FFFFFF"/>
                </a:highlight>
              </a:rPr>
              <a:t>   très contentes. Il est aussi excellent dans la repousse de cheveux et l'ostéopathie.</a:t>
            </a:r>
            <a:endParaRPr sz="1050">
              <a:solidFill>
                <a:srgbClr val="04101B"/>
              </a:solidFill>
              <a:highlight>
                <a:srgbClr val="FFFFFF"/>
              </a:highlight>
            </a:endParaRPr>
          </a:p>
          <a:p>
            <a:pPr indent="0" lvl="0" marL="0" rtl="0" algn="l">
              <a:spcBef>
                <a:spcPts val="1900"/>
              </a:spcBef>
              <a:spcAft>
                <a:spcPts val="160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0"/>
          <p:cNvSpPr txBox="1"/>
          <p:nvPr>
            <p:ph type="title"/>
          </p:nvPr>
        </p:nvSpPr>
        <p:spPr>
          <a:xfrm>
            <a:off x="773700" y="739650"/>
            <a:ext cx="78621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2200">
                <a:latin typeface="Bowlby One SC"/>
                <a:ea typeface="Bowlby One SC"/>
                <a:cs typeface="Bowlby One SC"/>
                <a:sym typeface="Bowlby One SC"/>
              </a:rPr>
              <a:t>QUESTION DE RECADRAGE A VOTRE CLIENT</a:t>
            </a:r>
            <a:endParaRPr sz="2200">
              <a:latin typeface="Bowlby One SC"/>
              <a:ea typeface="Bowlby One SC"/>
              <a:cs typeface="Bowlby One SC"/>
              <a:sym typeface="Bowlby One SC"/>
            </a:endParaRPr>
          </a:p>
        </p:txBody>
      </p:sp>
      <p:sp>
        <p:nvSpPr>
          <p:cNvPr id="378" name="Google Shape;378;p60"/>
          <p:cNvSpPr txBox="1"/>
          <p:nvPr>
            <p:ph type="title"/>
          </p:nvPr>
        </p:nvSpPr>
        <p:spPr>
          <a:xfrm>
            <a:off x="1504425" y="3364125"/>
            <a:ext cx="6330300" cy="1159800"/>
          </a:xfrm>
          <a:prstGeom prst="rect">
            <a:avLst/>
          </a:prstGeom>
        </p:spPr>
        <p:txBody>
          <a:bodyPr anchorCtr="0" anchor="ctr" bIns="91425" lIns="91425" spcFirstLastPara="1" rIns="91425" wrap="square" tIns="91425">
            <a:noAutofit/>
          </a:bodyPr>
          <a:lstStyle/>
          <a:p>
            <a:pPr indent="0" lvl="0" marL="0" rtl="0" algn="ctr">
              <a:lnSpc>
                <a:spcPct val="113000"/>
              </a:lnSpc>
              <a:spcBef>
                <a:spcPts val="0"/>
              </a:spcBef>
              <a:spcAft>
                <a:spcPts val="0"/>
              </a:spcAft>
              <a:buClr>
                <a:schemeClr val="dk1"/>
              </a:buClr>
              <a:buSzPts val="1100"/>
              <a:buFont typeface="Arial"/>
              <a:buNone/>
            </a:pPr>
            <a:r>
              <a:rPr b="1" lang="fr" sz="1400">
                <a:latin typeface="Open Sans"/>
                <a:ea typeface="Open Sans"/>
                <a:cs typeface="Open Sans"/>
                <a:sym typeface="Open Sans"/>
              </a:rPr>
              <a:t>X</a:t>
            </a:r>
            <a:r>
              <a:rPr b="1" lang="fr" sz="1400">
                <a:latin typeface="Open Sans"/>
                <a:ea typeface="Open Sans"/>
                <a:cs typeface="Open Sans"/>
                <a:sym typeface="Open Sans"/>
              </a:rPr>
              <a:t> accompagnements disponibles</a:t>
            </a:r>
            <a:br>
              <a:rPr b="1" lang="fr" sz="1400">
                <a:latin typeface="Open Sans"/>
                <a:ea typeface="Open Sans"/>
                <a:cs typeface="Open Sans"/>
                <a:sym typeface="Open Sans"/>
              </a:rPr>
            </a:br>
            <a:r>
              <a:rPr b="1" lang="fr" sz="1400">
                <a:latin typeface="Open Sans"/>
                <a:ea typeface="Open Sans"/>
                <a:cs typeface="Open Sans"/>
                <a:sym typeface="Open Sans"/>
              </a:rPr>
              <a:t>(élément d’urgence de la fiche marketing)</a:t>
            </a:r>
            <a:endParaRPr b="1" sz="1400">
              <a:latin typeface="Open Sans"/>
              <a:ea typeface="Open Sans"/>
              <a:cs typeface="Open Sans"/>
              <a:sym typeface="Open Sans"/>
            </a:endParaRPr>
          </a:p>
          <a:p>
            <a:pPr indent="0" lvl="0" marL="0" rtl="0" algn="ctr">
              <a:lnSpc>
                <a:spcPct val="113000"/>
              </a:lnSpc>
              <a:spcBef>
                <a:spcPts val="1600"/>
              </a:spcBef>
              <a:spcAft>
                <a:spcPts val="0"/>
              </a:spcAft>
              <a:buNone/>
            </a:pPr>
            <a:r>
              <a:rPr lang="fr" sz="1400">
                <a:latin typeface="Open Sans"/>
                <a:ea typeface="Open Sans"/>
                <a:cs typeface="Open Sans"/>
                <a:sym typeface="Open Sans"/>
              </a:rPr>
              <a:t>Pour réserver notre collaboration : versement de X0% soit XXXXeur TTC</a:t>
            </a:r>
            <a:endParaRPr sz="1400">
              <a:latin typeface="Open Sans"/>
              <a:ea typeface="Open Sans"/>
              <a:cs typeface="Open Sans"/>
              <a:sym typeface="Open Sans"/>
            </a:endParaRPr>
          </a:p>
          <a:p>
            <a:pPr indent="0" lvl="0" marL="0" rtl="0" algn="ctr">
              <a:lnSpc>
                <a:spcPct val="113000"/>
              </a:lnSpc>
              <a:spcBef>
                <a:spcPts val="1600"/>
              </a:spcBef>
              <a:spcAft>
                <a:spcPts val="0"/>
              </a:spcAft>
              <a:buNone/>
            </a:pPr>
            <a:r>
              <a:rPr lang="fr" sz="1400">
                <a:latin typeface="Open Sans"/>
                <a:ea typeface="Open Sans"/>
                <a:cs typeface="Open Sans"/>
                <a:sym typeface="Open Sans"/>
              </a:rPr>
              <a:t>2eme versement : fin du 1er mois : X00€</a:t>
            </a:r>
            <a:endParaRPr sz="1400">
              <a:latin typeface="Open Sans"/>
              <a:ea typeface="Open Sans"/>
              <a:cs typeface="Open Sans"/>
              <a:sym typeface="Open Sans"/>
            </a:endParaRPr>
          </a:p>
          <a:p>
            <a:pPr indent="0" lvl="0" marL="0" rtl="0" algn="ctr">
              <a:lnSpc>
                <a:spcPct val="113000"/>
              </a:lnSpc>
              <a:spcBef>
                <a:spcPts val="1600"/>
              </a:spcBef>
              <a:spcAft>
                <a:spcPts val="0"/>
              </a:spcAft>
              <a:buNone/>
            </a:pPr>
            <a:r>
              <a:rPr lang="fr" sz="1400">
                <a:latin typeface="Open Sans"/>
                <a:ea typeface="Open Sans"/>
                <a:cs typeface="Open Sans"/>
                <a:sym typeface="Open Sans"/>
              </a:rPr>
              <a:t>3ème versement : fin du 2ème mois : X00€</a:t>
            </a:r>
            <a:endParaRPr sz="1400">
              <a:latin typeface="Open Sans"/>
              <a:ea typeface="Open Sans"/>
              <a:cs typeface="Open Sans"/>
              <a:sym typeface="Open Sans"/>
            </a:endParaRPr>
          </a:p>
          <a:p>
            <a:pPr indent="0" lvl="0" marL="0" rtl="0" algn="l">
              <a:lnSpc>
                <a:spcPct val="113000"/>
              </a:lnSpc>
              <a:spcBef>
                <a:spcPts val="1600"/>
              </a:spcBef>
              <a:spcAft>
                <a:spcPts val="0"/>
              </a:spcAft>
              <a:buNone/>
            </a:pPr>
            <a:r>
              <a:t/>
            </a:r>
            <a:endParaRPr sz="1400">
              <a:latin typeface="Open Sans"/>
              <a:ea typeface="Open Sans"/>
              <a:cs typeface="Open Sans"/>
              <a:sym typeface="Open Sans"/>
            </a:endParaRPr>
          </a:p>
          <a:p>
            <a:pPr indent="0" lvl="0" marL="0" rtl="0" algn="ctr">
              <a:lnSpc>
                <a:spcPct val="113000"/>
              </a:lnSpc>
              <a:spcBef>
                <a:spcPts val="1600"/>
              </a:spcBef>
              <a:spcAft>
                <a:spcPts val="0"/>
              </a:spcAft>
              <a:buNone/>
            </a:pPr>
            <a:r>
              <a:t/>
            </a:r>
            <a:endParaRPr sz="1400">
              <a:latin typeface="Open Sans"/>
              <a:ea typeface="Open Sans"/>
              <a:cs typeface="Open Sans"/>
              <a:sym typeface="Open Sans"/>
            </a:endParaRPr>
          </a:p>
          <a:p>
            <a:pPr indent="0" lvl="0" marL="0" rtl="0" algn="l">
              <a:lnSpc>
                <a:spcPct val="113000"/>
              </a:lnSpc>
              <a:spcBef>
                <a:spcPts val="1600"/>
              </a:spcBef>
              <a:spcAft>
                <a:spcPts val="1600"/>
              </a:spcAft>
              <a:buNone/>
            </a:pPr>
            <a:r>
              <a:t/>
            </a:r>
            <a:endParaRPr sz="1400">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1"/>
          <p:cNvSpPr txBox="1"/>
          <p:nvPr>
            <p:ph idx="1" type="body"/>
          </p:nvPr>
        </p:nvSpPr>
        <p:spPr>
          <a:xfrm>
            <a:off x="311700" y="2717175"/>
            <a:ext cx="8520600" cy="210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1600"/>
              <a:t>Signature</a:t>
            </a:r>
            <a:endParaRPr sz="1600"/>
          </a:p>
          <a:p>
            <a:pPr indent="0" lvl="0" marL="0" rtl="0" algn="ctr">
              <a:spcBef>
                <a:spcPts val="1600"/>
              </a:spcBef>
              <a:spcAft>
                <a:spcPts val="0"/>
              </a:spcAft>
              <a:buNone/>
            </a:pPr>
            <a:r>
              <a:rPr lang="fr" sz="1600"/>
              <a:t>Coordonnées</a:t>
            </a:r>
            <a:endParaRPr sz="1600"/>
          </a:p>
          <a:p>
            <a:pPr indent="0" lvl="0" marL="0" rtl="0" algn="ctr">
              <a:spcBef>
                <a:spcPts val="1600"/>
              </a:spcBef>
              <a:spcAft>
                <a:spcPts val="1600"/>
              </a:spcAft>
              <a:buNone/>
            </a:pPr>
            <a:r>
              <a:rPr lang="fr" sz="1600"/>
              <a:t>Réseaux sociaux</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idx="1" type="body"/>
          </p:nvPr>
        </p:nvSpPr>
        <p:spPr>
          <a:xfrm>
            <a:off x="51825" y="1505150"/>
            <a:ext cx="8520600" cy="3302700"/>
          </a:xfrm>
          <a:prstGeom prst="rect">
            <a:avLst/>
          </a:prstGeom>
        </p:spPr>
        <p:txBody>
          <a:bodyPr anchorCtr="0" anchor="t" bIns="91425" lIns="91425" spcFirstLastPara="1" rIns="91425" wrap="square" tIns="91425">
            <a:noAutofit/>
          </a:bodyPr>
          <a:lstStyle/>
          <a:p>
            <a:pPr indent="-317500" lvl="0" marL="457200" marR="0" rtl="0" algn="l">
              <a:lnSpc>
                <a:spcPct val="150000"/>
              </a:lnSpc>
              <a:spcBef>
                <a:spcPts val="0"/>
              </a:spcBef>
              <a:spcAft>
                <a:spcPts val="0"/>
              </a:spcAft>
              <a:buSzPts val="1400"/>
              <a:buChar char="●"/>
            </a:pPr>
            <a:r>
              <a:rPr lang="fr" sz="1400"/>
              <a:t>Vous perdez vos cheveux.</a:t>
            </a:r>
            <a:endParaRPr/>
          </a:p>
          <a:p>
            <a:pPr indent="-317500" lvl="0" marL="457200" rtl="0" algn="l">
              <a:lnSpc>
                <a:spcPct val="150000"/>
              </a:lnSpc>
              <a:spcBef>
                <a:spcPts val="1000"/>
              </a:spcBef>
              <a:spcAft>
                <a:spcPts val="0"/>
              </a:spcAft>
              <a:buSzPts val="1400"/>
              <a:buChar char="●"/>
            </a:pPr>
            <a:r>
              <a:rPr lang="fr" sz="1400"/>
              <a:t>Des zones de perte se multiplient sur votre cuir chevelu.</a:t>
            </a:r>
            <a:endParaRPr sz="1400"/>
          </a:p>
          <a:p>
            <a:pPr indent="-317500" lvl="0" marL="457200" marR="0" rtl="0" algn="l">
              <a:lnSpc>
                <a:spcPct val="150000"/>
              </a:lnSpc>
              <a:spcBef>
                <a:spcPts val="1000"/>
              </a:spcBef>
              <a:spcAft>
                <a:spcPts val="0"/>
              </a:spcAft>
              <a:buSzPts val="1400"/>
              <a:buChar char="●"/>
            </a:pPr>
            <a:r>
              <a:rPr lang="fr" sz="1400"/>
              <a:t>Vos cheveux se sont affaiblis, ils perdent de la masse.</a:t>
            </a:r>
            <a:endParaRPr sz="1400"/>
          </a:p>
          <a:p>
            <a:pPr indent="-317500" lvl="0" marL="457200" marR="0" rtl="0" algn="l">
              <a:lnSpc>
                <a:spcPct val="150000"/>
              </a:lnSpc>
              <a:spcBef>
                <a:spcPts val="1000"/>
              </a:spcBef>
              <a:spcAft>
                <a:spcPts val="0"/>
              </a:spcAft>
              <a:buSzPts val="1400"/>
              <a:buChar char="●"/>
            </a:pPr>
            <a:r>
              <a:rPr lang="fr" sz="1400"/>
              <a:t>Vos cheveux ne repoussent pas, ou bien repoussent très lentement.</a:t>
            </a:r>
            <a:endParaRPr sz="1400"/>
          </a:p>
          <a:p>
            <a:pPr indent="0" lvl="0" marL="457200" marR="0" rtl="0" algn="l">
              <a:lnSpc>
                <a:spcPct val="150000"/>
              </a:lnSpc>
              <a:spcBef>
                <a:spcPts val="1000"/>
              </a:spcBef>
              <a:spcAft>
                <a:spcPts val="0"/>
              </a:spcAft>
              <a:buNone/>
            </a:pPr>
            <a:r>
              <a:t/>
            </a:r>
            <a:endParaRPr sz="1400"/>
          </a:p>
          <a:p>
            <a:pPr indent="0" lvl="0" marL="0" rtl="0" algn="l">
              <a:spcBef>
                <a:spcPts val="1000"/>
              </a:spcBef>
              <a:spcAft>
                <a:spcPts val="1600"/>
              </a:spcAft>
              <a:buNone/>
            </a:pPr>
            <a:r>
              <a:t/>
            </a:r>
            <a:endParaRPr/>
          </a:p>
        </p:txBody>
      </p:sp>
      <p:sp>
        <p:nvSpPr>
          <p:cNvPr id="89" name="Google Shape;89;p17"/>
          <p:cNvSpPr txBox="1"/>
          <p:nvPr>
            <p:ph type="title"/>
          </p:nvPr>
        </p:nvSpPr>
        <p:spPr>
          <a:xfrm>
            <a:off x="311700" y="392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Vos symptômes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Et la conséquence de cela :</a:t>
            </a:r>
            <a:endParaRPr/>
          </a:p>
        </p:txBody>
      </p:sp>
      <p:sp>
        <p:nvSpPr>
          <p:cNvPr id="95" name="Google Shape;95;p18"/>
          <p:cNvSpPr txBox="1"/>
          <p:nvPr>
            <p:ph idx="1" type="body"/>
          </p:nvPr>
        </p:nvSpPr>
        <p:spPr>
          <a:xfrm>
            <a:off x="311700" y="1758625"/>
            <a:ext cx="8520600" cy="33540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fr" sz="1400"/>
              <a:t>Vous vous inquiétez pour l’avenir de vos cheveux…</a:t>
            </a:r>
            <a:endParaRPr/>
          </a:p>
          <a:p>
            <a:pPr indent="-317500" lvl="0" marL="457200" rtl="0" algn="l">
              <a:lnSpc>
                <a:spcPct val="150000"/>
              </a:lnSpc>
              <a:spcBef>
                <a:spcPts val="1000"/>
              </a:spcBef>
              <a:spcAft>
                <a:spcPts val="0"/>
              </a:spcAft>
              <a:buSzPts val="1400"/>
              <a:buChar char="●"/>
            </a:pPr>
            <a:r>
              <a:rPr lang="fr" sz="1400"/>
              <a:t>Vous commencez à douter de votre capacité de séduction.</a:t>
            </a:r>
            <a:endParaRPr sz="1400"/>
          </a:p>
          <a:p>
            <a:pPr indent="-317500" lvl="0" marL="457200" rtl="0" algn="l">
              <a:lnSpc>
                <a:spcPct val="150000"/>
              </a:lnSpc>
              <a:spcBef>
                <a:spcPts val="1000"/>
              </a:spcBef>
              <a:spcAft>
                <a:spcPts val="0"/>
              </a:spcAft>
              <a:buSzPts val="1400"/>
              <a:buChar char="●"/>
            </a:pPr>
            <a:r>
              <a:rPr lang="fr" sz="1400"/>
              <a:t>Vous commencez à perdre confiance en vous.</a:t>
            </a:r>
            <a:endParaRPr sz="1400"/>
          </a:p>
          <a:p>
            <a:pPr indent="-317500" lvl="0" marL="457200" rtl="0" algn="l">
              <a:lnSpc>
                <a:spcPct val="150000"/>
              </a:lnSpc>
              <a:spcBef>
                <a:spcPts val="1000"/>
              </a:spcBef>
              <a:spcAft>
                <a:spcPts val="1000"/>
              </a:spcAft>
              <a:buSzPts val="1400"/>
              <a:buChar char="●"/>
            </a:pPr>
            <a:r>
              <a:rPr lang="fr" sz="1400"/>
              <a:t>Vous êtes mal-à-l’aise, car vous n’avez toujours pas trouvé de solutions satisfaisantes.</a:t>
            </a:r>
            <a:endParaRPr b="1"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idx="1" type="body"/>
          </p:nvPr>
        </p:nvSpPr>
        <p:spPr>
          <a:xfrm>
            <a:off x="311700" y="1530025"/>
            <a:ext cx="8520600" cy="3354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fr" sz="1200"/>
              <a:t>des shampoings, </a:t>
            </a:r>
            <a:endParaRPr sz="1200"/>
          </a:p>
          <a:p>
            <a:pPr indent="-317500" lvl="0" marL="457200" rtl="0" algn="l">
              <a:spcBef>
                <a:spcPts val="1600"/>
              </a:spcBef>
              <a:spcAft>
                <a:spcPts val="0"/>
              </a:spcAft>
              <a:buSzPts val="1400"/>
              <a:buChar char="●"/>
            </a:pPr>
            <a:r>
              <a:rPr lang="fr" sz="1200"/>
              <a:t>puis des huiles, des crèmes, des sérums, des ampoules, ou des vitamines, </a:t>
            </a:r>
            <a:endParaRPr sz="1200"/>
          </a:p>
          <a:p>
            <a:pPr indent="-317500" lvl="0" marL="457200" rtl="0" algn="l">
              <a:spcBef>
                <a:spcPts val="1600"/>
              </a:spcBef>
              <a:spcAft>
                <a:spcPts val="0"/>
              </a:spcAft>
              <a:buSzPts val="1400"/>
              <a:buChar char="●"/>
            </a:pPr>
            <a:r>
              <a:rPr lang="fr" sz="1200"/>
              <a:t>des traitements par androcure, </a:t>
            </a:r>
            <a:endParaRPr sz="1200"/>
          </a:p>
          <a:p>
            <a:pPr indent="-317500" lvl="0" marL="457200" rtl="0" algn="l">
              <a:spcBef>
                <a:spcPts val="1600"/>
              </a:spcBef>
              <a:spcAft>
                <a:spcPts val="0"/>
              </a:spcAft>
              <a:buSzPts val="1400"/>
              <a:buChar char="●"/>
            </a:pPr>
            <a:r>
              <a:rPr lang="fr" sz="1200"/>
              <a:t>des traitements par prélèvement de plasma, </a:t>
            </a:r>
            <a:endParaRPr sz="1200"/>
          </a:p>
          <a:p>
            <a:pPr indent="-317500" lvl="0" marL="457200" rtl="0" algn="l">
              <a:spcBef>
                <a:spcPts val="1600"/>
              </a:spcBef>
              <a:spcAft>
                <a:spcPts val="0"/>
              </a:spcAft>
              <a:buSzPts val="1400"/>
              <a:buChar char="●"/>
            </a:pPr>
            <a:r>
              <a:rPr lang="fr" sz="1200"/>
              <a:t>puis  envisagé des traitements en clinique, par implants…. </a:t>
            </a:r>
            <a:endParaRPr sz="1200"/>
          </a:p>
          <a:p>
            <a:pPr indent="0" lvl="0" marL="457200" rtl="0" algn="l">
              <a:lnSpc>
                <a:spcPct val="150000"/>
              </a:lnSpc>
              <a:spcBef>
                <a:spcPts val="1600"/>
              </a:spcBef>
              <a:spcAft>
                <a:spcPts val="0"/>
              </a:spcAft>
              <a:buNone/>
            </a:pPr>
            <a:r>
              <a:t/>
            </a:r>
            <a:endParaRPr sz="1400"/>
          </a:p>
          <a:p>
            <a:pPr indent="0" lvl="0" marL="457200" rtl="0" algn="l">
              <a:lnSpc>
                <a:spcPct val="150000"/>
              </a:lnSpc>
              <a:spcBef>
                <a:spcPts val="1000"/>
              </a:spcBef>
              <a:spcAft>
                <a:spcPts val="1000"/>
              </a:spcAft>
              <a:buNone/>
            </a:pPr>
            <a:r>
              <a:t/>
            </a:r>
            <a:endParaRPr sz="1400"/>
          </a:p>
        </p:txBody>
      </p:sp>
      <p:sp>
        <p:nvSpPr>
          <p:cNvPr id="101" name="Google Shape;101;p19"/>
          <p:cNvSpPr txBox="1"/>
          <p:nvPr>
            <p:ph type="title"/>
          </p:nvPr>
        </p:nvSpPr>
        <p:spPr>
          <a:xfrm>
            <a:off x="311700" y="2397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fr" sz="2400"/>
              <a:t>Pour retrouver cette qualité de cheveu, </a:t>
            </a:r>
            <a:endParaRPr b="1" sz="2400"/>
          </a:p>
          <a:p>
            <a:pPr indent="0" lvl="0" marL="0" rtl="0" algn="ctr">
              <a:spcBef>
                <a:spcPts val="0"/>
              </a:spcBef>
              <a:spcAft>
                <a:spcPts val="0"/>
              </a:spcAft>
              <a:buNone/>
            </a:pPr>
            <a:r>
              <a:rPr b="1" lang="fr" sz="2400"/>
              <a:t>v</a:t>
            </a:r>
            <a:r>
              <a:rPr b="1" lang="fr" sz="2400"/>
              <a:t>ous avez peut-être déjà essayé :</a:t>
            </a:r>
            <a:endParaRPr b="1"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26781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fr"/>
              <a:t>Mais les résultats ont été décevants </a:t>
            </a:r>
            <a:endParaRPr/>
          </a:p>
          <a:p>
            <a:pPr indent="0" lvl="0" marL="0" rtl="0" algn="ctr">
              <a:spcBef>
                <a:spcPts val="0"/>
              </a:spcBef>
              <a:spcAft>
                <a:spcPts val="0"/>
              </a:spcAft>
              <a:buNone/>
            </a:pPr>
            <a:r>
              <a:rPr lang="fr"/>
              <a:t>ou </a:t>
            </a:r>
            <a:r>
              <a:rPr b="1" lang="fr">
                <a:solidFill>
                  <a:srgbClr val="FF6F61"/>
                </a:solidFill>
              </a:rPr>
              <a:t>trop faibles </a:t>
            </a:r>
            <a:br>
              <a:rPr b="1" lang="fr">
                <a:solidFill>
                  <a:srgbClr val="FF6F61"/>
                </a:solidFill>
              </a:rPr>
            </a:br>
            <a:r>
              <a:rPr lang="fr"/>
              <a:t>et ne vous ont pas permis de</a:t>
            </a:r>
            <a:r>
              <a:rPr lang="fr"/>
              <a:t> retrouver </a:t>
            </a:r>
            <a:endParaRPr/>
          </a:p>
          <a:p>
            <a:pPr indent="0" lvl="0" marL="0" rtl="0" algn="ctr">
              <a:spcBef>
                <a:spcPts val="0"/>
              </a:spcBef>
              <a:spcAft>
                <a:spcPts val="0"/>
              </a:spcAft>
              <a:buNone/>
            </a:pPr>
            <a:r>
              <a:rPr lang="fr"/>
              <a:t>une belle chevelure.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a:t>Et pourtant…</a:t>
            </a:r>
            <a:endParaRPr/>
          </a:p>
        </p:txBody>
      </p:sp>
      <p:sp>
        <p:nvSpPr>
          <p:cNvPr id="112" name="Google Shape;112;p2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fr" sz="4200">
                <a:latin typeface="Economica"/>
                <a:ea typeface="Economica"/>
                <a:cs typeface="Economica"/>
                <a:sym typeface="Economica"/>
              </a:rPr>
              <a:t>Pourtant, </a:t>
            </a:r>
            <a:r>
              <a:rPr lang="fr" sz="4200">
                <a:latin typeface="Economica"/>
                <a:ea typeface="Economica"/>
                <a:cs typeface="Economica"/>
                <a:sym typeface="Economica"/>
              </a:rPr>
              <a:t>99% des gens qui souffrent de problèmes de perte de cheveux, se tournent naturellement vers ce genre de solutions, douloureuses, invasives, </a:t>
            </a:r>
            <a:endParaRPr sz="4200">
              <a:latin typeface="Economica"/>
              <a:ea typeface="Economica"/>
              <a:cs typeface="Economica"/>
              <a:sym typeface="Economica"/>
            </a:endParaRPr>
          </a:p>
          <a:p>
            <a:pPr indent="0" lvl="0" marL="0" rtl="0" algn="ctr">
              <a:lnSpc>
                <a:spcPct val="100000"/>
              </a:lnSpc>
              <a:spcBef>
                <a:spcPts val="0"/>
              </a:spcBef>
              <a:spcAft>
                <a:spcPts val="0"/>
              </a:spcAft>
              <a:buClr>
                <a:schemeClr val="dk1"/>
              </a:buClr>
              <a:buSzPts val="1100"/>
              <a:buFont typeface="Arial"/>
              <a:buNone/>
            </a:pPr>
            <a:r>
              <a:rPr lang="fr" sz="4200">
                <a:latin typeface="Economica"/>
                <a:ea typeface="Economica"/>
                <a:cs typeface="Economica"/>
                <a:sym typeface="Economica"/>
              </a:rPr>
              <a:t>mais qui </a:t>
            </a:r>
            <a:r>
              <a:rPr i="1" lang="fr" sz="4200" u="sng">
                <a:latin typeface="Economica"/>
                <a:ea typeface="Economica"/>
                <a:cs typeface="Economica"/>
                <a:sym typeface="Economica"/>
              </a:rPr>
              <a:t>ne fonctionnent pas</a:t>
            </a:r>
            <a:r>
              <a:rPr lang="fr" sz="4200">
                <a:latin typeface="Economica"/>
                <a:ea typeface="Economica"/>
                <a:cs typeface="Economica"/>
                <a:sym typeface="Economica"/>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